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8"/>
  </p:notesMasterIdLst>
  <p:handoutMasterIdLst>
    <p:handoutMasterId r:id="rId49"/>
  </p:handoutMasterIdLst>
  <p:sldIdLst>
    <p:sldId id="333" r:id="rId2"/>
    <p:sldId id="334" r:id="rId3"/>
    <p:sldId id="307" r:id="rId4"/>
    <p:sldId id="270" r:id="rId5"/>
    <p:sldId id="284" r:id="rId6"/>
    <p:sldId id="269" r:id="rId7"/>
    <p:sldId id="306" r:id="rId8"/>
    <p:sldId id="313" r:id="rId9"/>
    <p:sldId id="325" r:id="rId10"/>
    <p:sldId id="286" r:id="rId11"/>
    <p:sldId id="285" r:id="rId12"/>
    <p:sldId id="278" r:id="rId13"/>
    <p:sldId id="312" r:id="rId14"/>
    <p:sldId id="305" r:id="rId15"/>
    <p:sldId id="302" r:id="rId16"/>
    <p:sldId id="287" r:id="rId17"/>
    <p:sldId id="330" r:id="rId18"/>
    <p:sldId id="314" r:id="rId19"/>
    <p:sldId id="315" r:id="rId20"/>
    <p:sldId id="324" r:id="rId21"/>
    <p:sldId id="341" r:id="rId22"/>
    <p:sldId id="331" r:id="rId23"/>
    <p:sldId id="338" r:id="rId24"/>
    <p:sldId id="292" r:id="rId25"/>
    <p:sldId id="337" r:id="rId26"/>
    <p:sldId id="299" r:id="rId27"/>
    <p:sldId id="336" r:id="rId28"/>
    <p:sldId id="298" r:id="rId29"/>
    <p:sldId id="316" r:id="rId30"/>
    <p:sldId id="293" r:id="rId31"/>
    <p:sldId id="322" r:id="rId32"/>
    <p:sldId id="295" r:id="rId33"/>
    <p:sldId id="296" r:id="rId34"/>
    <p:sldId id="297" r:id="rId35"/>
    <p:sldId id="304" r:id="rId36"/>
    <p:sldId id="317" r:id="rId37"/>
    <p:sldId id="319" r:id="rId38"/>
    <p:sldId id="320" r:id="rId39"/>
    <p:sldId id="323" r:id="rId40"/>
    <p:sldId id="321" r:id="rId41"/>
    <p:sldId id="277" r:id="rId42"/>
    <p:sldId id="279" r:id="rId43"/>
    <p:sldId id="300" r:id="rId44"/>
    <p:sldId id="332" r:id="rId45"/>
    <p:sldId id="340" r:id="rId46"/>
    <p:sldId id="335" r:id="rId47"/>
  </p:sldIdLst>
  <p:sldSz cx="9144000" cy="6858000" type="screen4x3"/>
  <p:notesSz cx="6807200" cy="9939338"/>
  <p:custDataLst>
    <p:tags r:id="rId5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 initials=" " lastIdx="8"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957" autoAdjust="0"/>
    <p:restoredTop sz="93613" autoAdjust="0"/>
  </p:normalViewPr>
  <p:slideViewPr>
    <p:cSldViewPr snapToGrid="0" snapToObjects="1">
      <p:cViewPr>
        <p:scale>
          <a:sx n="81" d="100"/>
          <a:sy n="81" d="100"/>
        </p:scale>
        <p:origin x="-2484" y="-10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ags" Target="tags/tag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E6962A-1D65-474F-A983-85F250D4FA23}"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AU"/>
        </a:p>
      </dgm:t>
    </dgm:pt>
    <dgm:pt modelId="{F8BC6A26-F3A4-458D-A832-69343A354C34}">
      <dgm:prSet phldrT="[Text]"/>
      <dgm:spPr/>
      <dgm:t>
        <a:bodyPr/>
        <a:lstStyle/>
        <a:p>
          <a:r>
            <a:rPr lang="en-AU" dirty="0" smtClean="0"/>
            <a:t>Culture of Academic integrity</a:t>
          </a:r>
          <a:endParaRPr lang="en-AU" dirty="0"/>
        </a:p>
      </dgm:t>
    </dgm:pt>
    <dgm:pt modelId="{9EB585CE-510C-4C6A-BA33-2CE6972F7D03}" type="parTrans" cxnId="{0C18771B-F207-435A-BE65-7724C3D6BF14}">
      <dgm:prSet/>
      <dgm:spPr/>
      <dgm:t>
        <a:bodyPr/>
        <a:lstStyle/>
        <a:p>
          <a:endParaRPr lang="en-AU"/>
        </a:p>
      </dgm:t>
    </dgm:pt>
    <dgm:pt modelId="{51A1E9FA-2E39-4762-890E-F6D2A547EF9E}" type="sibTrans" cxnId="{0C18771B-F207-435A-BE65-7724C3D6BF14}">
      <dgm:prSet/>
      <dgm:spPr/>
      <dgm:t>
        <a:bodyPr/>
        <a:lstStyle/>
        <a:p>
          <a:endParaRPr lang="en-AU"/>
        </a:p>
      </dgm:t>
    </dgm:pt>
    <dgm:pt modelId="{22AC7FED-0A16-4EFC-A7F5-6D8D88643C5A}">
      <dgm:prSet phldrT="[Text]"/>
      <dgm:spPr/>
      <dgm:t>
        <a:bodyPr/>
        <a:lstStyle/>
        <a:p>
          <a:r>
            <a:rPr lang="en-AU" dirty="0" smtClean="0"/>
            <a:t>Policy</a:t>
          </a:r>
          <a:endParaRPr lang="en-AU" dirty="0"/>
        </a:p>
      </dgm:t>
    </dgm:pt>
    <dgm:pt modelId="{ECC4300F-6884-4B57-BFBF-82DCBB93AAFC}" type="parTrans" cxnId="{3E9914D1-2CDD-4A81-A540-99CE9964D2BC}">
      <dgm:prSet/>
      <dgm:spPr/>
      <dgm:t>
        <a:bodyPr/>
        <a:lstStyle/>
        <a:p>
          <a:endParaRPr lang="en-AU"/>
        </a:p>
      </dgm:t>
    </dgm:pt>
    <dgm:pt modelId="{E65FCD4A-7EAF-4063-8CDF-BCB444D416C8}" type="sibTrans" cxnId="{3E9914D1-2CDD-4A81-A540-99CE9964D2BC}">
      <dgm:prSet/>
      <dgm:spPr/>
      <dgm:t>
        <a:bodyPr/>
        <a:lstStyle/>
        <a:p>
          <a:endParaRPr lang="en-AU" dirty="0"/>
        </a:p>
      </dgm:t>
    </dgm:pt>
    <dgm:pt modelId="{FBAC9512-5B78-4547-9AF4-DC8AF57A9CD2}">
      <dgm:prSet phldrT="[Text]"/>
      <dgm:spPr/>
      <dgm:t>
        <a:bodyPr/>
        <a:lstStyle/>
        <a:p>
          <a:r>
            <a:rPr lang="en-AU" dirty="0" smtClean="0"/>
            <a:t>Review of policy and process</a:t>
          </a:r>
          <a:endParaRPr lang="en-AU" dirty="0"/>
        </a:p>
      </dgm:t>
    </dgm:pt>
    <dgm:pt modelId="{286C1B4B-23EA-46E5-A7DF-B09D717D4935}" type="parTrans" cxnId="{FBBD251A-9D9D-462A-865A-899E407D7DDF}">
      <dgm:prSet/>
      <dgm:spPr/>
      <dgm:t>
        <a:bodyPr/>
        <a:lstStyle/>
        <a:p>
          <a:endParaRPr lang="en-AU"/>
        </a:p>
      </dgm:t>
    </dgm:pt>
    <dgm:pt modelId="{9A693B49-28B0-4705-989B-5CAAFFD9A10F}" type="sibTrans" cxnId="{FBBD251A-9D9D-462A-865A-899E407D7DDF}">
      <dgm:prSet/>
      <dgm:spPr/>
      <dgm:t>
        <a:bodyPr/>
        <a:lstStyle/>
        <a:p>
          <a:endParaRPr lang="en-AU" dirty="0"/>
        </a:p>
      </dgm:t>
    </dgm:pt>
    <dgm:pt modelId="{61F66B97-1FE2-4A70-9112-D232B5DA5117}">
      <dgm:prSet phldrT="[Text]"/>
      <dgm:spPr/>
      <dgm:t>
        <a:bodyPr/>
        <a:lstStyle/>
        <a:p>
          <a:r>
            <a:rPr lang="en-AU" dirty="0" smtClean="0"/>
            <a:t>AI decisions</a:t>
          </a:r>
          <a:endParaRPr lang="en-AU" dirty="0"/>
        </a:p>
      </dgm:t>
    </dgm:pt>
    <dgm:pt modelId="{8056D110-55DA-436B-BD7A-880BA2ECFF1F}" type="parTrans" cxnId="{6C970C36-BB9A-4412-8279-64B2BAD25286}">
      <dgm:prSet/>
      <dgm:spPr/>
      <dgm:t>
        <a:bodyPr/>
        <a:lstStyle/>
        <a:p>
          <a:endParaRPr lang="en-AU"/>
        </a:p>
      </dgm:t>
    </dgm:pt>
    <dgm:pt modelId="{22577741-36FE-4BAF-9BE9-2EA78D13C98F}" type="sibTrans" cxnId="{6C970C36-BB9A-4412-8279-64B2BAD25286}">
      <dgm:prSet/>
      <dgm:spPr/>
      <dgm:t>
        <a:bodyPr/>
        <a:lstStyle/>
        <a:p>
          <a:endParaRPr lang="en-AU" dirty="0"/>
        </a:p>
      </dgm:t>
    </dgm:pt>
    <dgm:pt modelId="{D13C6C55-0C57-43FE-A8B6-1999109CD3C8}">
      <dgm:prSet phldrT="[Text]"/>
      <dgm:spPr/>
      <dgm:t>
        <a:bodyPr/>
        <a:lstStyle/>
        <a:p>
          <a:r>
            <a:rPr lang="en-AU" dirty="0" smtClean="0"/>
            <a:t>Teaching and learning</a:t>
          </a:r>
          <a:endParaRPr lang="en-AU" dirty="0"/>
        </a:p>
      </dgm:t>
    </dgm:pt>
    <dgm:pt modelId="{88E28002-48D9-4B92-B1D5-7245892BBA58}" type="parTrans" cxnId="{4530278A-70A8-4C6C-B5BE-15A76770693F}">
      <dgm:prSet/>
      <dgm:spPr/>
      <dgm:t>
        <a:bodyPr/>
        <a:lstStyle/>
        <a:p>
          <a:endParaRPr lang="en-AU"/>
        </a:p>
      </dgm:t>
    </dgm:pt>
    <dgm:pt modelId="{3F8E37E8-B4D9-4898-A8D3-E5A20A508D7C}" type="sibTrans" cxnId="{4530278A-70A8-4C6C-B5BE-15A76770693F}">
      <dgm:prSet/>
      <dgm:spPr/>
      <dgm:t>
        <a:bodyPr/>
        <a:lstStyle/>
        <a:p>
          <a:endParaRPr lang="en-AU" dirty="0"/>
        </a:p>
      </dgm:t>
    </dgm:pt>
    <dgm:pt modelId="{1EBD85CA-A7DA-4DC6-BFBC-576C8AE8C256}" type="pres">
      <dgm:prSet presAssocID="{12E6962A-1D65-474F-A983-85F250D4FA23}" presName="Name0" presStyleCnt="0">
        <dgm:presLayoutVars>
          <dgm:chMax val="1"/>
          <dgm:dir/>
          <dgm:animLvl val="ctr"/>
          <dgm:resizeHandles val="exact"/>
        </dgm:presLayoutVars>
      </dgm:prSet>
      <dgm:spPr/>
      <dgm:t>
        <a:bodyPr/>
        <a:lstStyle/>
        <a:p>
          <a:endParaRPr lang="en-AU"/>
        </a:p>
      </dgm:t>
    </dgm:pt>
    <dgm:pt modelId="{95E466BE-0918-48D3-9BED-0ECC3768A38C}" type="pres">
      <dgm:prSet presAssocID="{F8BC6A26-F3A4-458D-A832-69343A354C34}" presName="centerShape" presStyleLbl="node0" presStyleIdx="0" presStyleCnt="1"/>
      <dgm:spPr/>
      <dgm:t>
        <a:bodyPr/>
        <a:lstStyle/>
        <a:p>
          <a:endParaRPr lang="en-AU"/>
        </a:p>
      </dgm:t>
    </dgm:pt>
    <dgm:pt modelId="{5D0D4070-C3BD-4F42-9B63-C40C2E5E7727}" type="pres">
      <dgm:prSet presAssocID="{22AC7FED-0A16-4EFC-A7F5-6D8D88643C5A}" presName="node" presStyleLbl="node1" presStyleIdx="0" presStyleCnt="4">
        <dgm:presLayoutVars>
          <dgm:bulletEnabled val="1"/>
        </dgm:presLayoutVars>
      </dgm:prSet>
      <dgm:spPr/>
      <dgm:t>
        <a:bodyPr/>
        <a:lstStyle/>
        <a:p>
          <a:endParaRPr lang="en-AU"/>
        </a:p>
      </dgm:t>
    </dgm:pt>
    <dgm:pt modelId="{111A4970-94E7-451A-9CA7-25D743B487A8}" type="pres">
      <dgm:prSet presAssocID="{22AC7FED-0A16-4EFC-A7F5-6D8D88643C5A}" presName="dummy" presStyleCnt="0"/>
      <dgm:spPr/>
    </dgm:pt>
    <dgm:pt modelId="{3DDE7A6B-EF3B-465F-81B2-3C4EB0D53CFB}" type="pres">
      <dgm:prSet presAssocID="{E65FCD4A-7EAF-4063-8CDF-BCB444D416C8}" presName="sibTrans" presStyleLbl="sibTrans2D1" presStyleIdx="0" presStyleCnt="4"/>
      <dgm:spPr/>
      <dgm:t>
        <a:bodyPr/>
        <a:lstStyle/>
        <a:p>
          <a:endParaRPr lang="en-AU"/>
        </a:p>
      </dgm:t>
    </dgm:pt>
    <dgm:pt modelId="{16E3C113-175A-42DB-8623-3F5AAAF70962}" type="pres">
      <dgm:prSet presAssocID="{D13C6C55-0C57-43FE-A8B6-1999109CD3C8}" presName="node" presStyleLbl="node1" presStyleIdx="1" presStyleCnt="4">
        <dgm:presLayoutVars>
          <dgm:bulletEnabled val="1"/>
        </dgm:presLayoutVars>
      </dgm:prSet>
      <dgm:spPr/>
      <dgm:t>
        <a:bodyPr/>
        <a:lstStyle/>
        <a:p>
          <a:endParaRPr lang="en-AU"/>
        </a:p>
      </dgm:t>
    </dgm:pt>
    <dgm:pt modelId="{DEF0A063-6C2B-47F9-AFDC-60A205C5AA5C}" type="pres">
      <dgm:prSet presAssocID="{D13C6C55-0C57-43FE-A8B6-1999109CD3C8}" presName="dummy" presStyleCnt="0"/>
      <dgm:spPr/>
    </dgm:pt>
    <dgm:pt modelId="{ACA9E1BE-2AAC-4751-B6AC-7EE153228869}" type="pres">
      <dgm:prSet presAssocID="{3F8E37E8-B4D9-4898-A8D3-E5A20A508D7C}" presName="sibTrans" presStyleLbl="sibTrans2D1" presStyleIdx="1" presStyleCnt="4"/>
      <dgm:spPr/>
      <dgm:t>
        <a:bodyPr/>
        <a:lstStyle/>
        <a:p>
          <a:endParaRPr lang="en-AU"/>
        </a:p>
      </dgm:t>
    </dgm:pt>
    <dgm:pt modelId="{4BA57DB9-1243-42E1-BD83-FC54B6BE9BAD}" type="pres">
      <dgm:prSet presAssocID="{FBAC9512-5B78-4547-9AF4-DC8AF57A9CD2}" presName="node" presStyleLbl="node1" presStyleIdx="2" presStyleCnt="4">
        <dgm:presLayoutVars>
          <dgm:bulletEnabled val="1"/>
        </dgm:presLayoutVars>
      </dgm:prSet>
      <dgm:spPr/>
      <dgm:t>
        <a:bodyPr/>
        <a:lstStyle/>
        <a:p>
          <a:endParaRPr lang="en-AU"/>
        </a:p>
      </dgm:t>
    </dgm:pt>
    <dgm:pt modelId="{B29158A2-5DB2-4B76-A8B8-5DB4A0F318A6}" type="pres">
      <dgm:prSet presAssocID="{FBAC9512-5B78-4547-9AF4-DC8AF57A9CD2}" presName="dummy" presStyleCnt="0"/>
      <dgm:spPr/>
    </dgm:pt>
    <dgm:pt modelId="{3E81A4FC-9C0A-44AE-9A9A-3A69835994D8}" type="pres">
      <dgm:prSet presAssocID="{9A693B49-28B0-4705-989B-5CAAFFD9A10F}" presName="sibTrans" presStyleLbl="sibTrans2D1" presStyleIdx="2" presStyleCnt="4"/>
      <dgm:spPr/>
      <dgm:t>
        <a:bodyPr/>
        <a:lstStyle/>
        <a:p>
          <a:endParaRPr lang="en-AU"/>
        </a:p>
      </dgm:t>
    </dgm:pt>
    <dgm:pt modelId="{9F8354A9-E4DC-4F6C-92F0-EA97E03A58DD}" type="pres">
      <dgm:prSet presAssocID="{61F66B97-1FE2-4A70-9112-D232B5DA5117}" presName="node" presStyleLbl="node1" presStyleIdx="3" presStyleCnt="4">
        <dgm:presLayoutVars>
          <dgm:bulletEnabled val="1"/>
        </dgm:presLayoutVars>
      </dgm:prSet>
      <dgm:spPr/>
      <dgm:t>
        <a:bodyPr/>
        <a:lstStyle/>
        <a:p>
          <a:endParaRPr lang="en-AU"/>
        </a:p>
      </dgm:t>
    </dgm:pt>
    <dgm:pt modelId="{FF661745-AE32-499C-A4C0-5BA8061F6F19}" type="pres">
      <dgm:prSet presAssocID="{61F66B97-1FE2-4A70-9112-D232B5DA5117}" presName="dummy" presStyleCnt="0"/>
      <dgm:spPr/>
    </dgm:pt>
    <dgm:pt modelId="{89F5642F-6FC8-4F07-A819-2E8A2B4D352D}" type="pres">
      <dgm:prSet presAssocID="{22577741-36FE-4BAF-9BE9-2EA78D13C98F}" presName="sibTrans" presStyleLbl="sibTrans2D1" presStyleIdx="3" presStyleCnt="4"/>
      <dgm:spPr/>
      <dgm:t>
        <a:bodyPr/>
        <a:lstStyle/>
        <a:p>
          <a:endParaRPr lang="en-AU"/>
        </a:p>
      </dgm:t>
    </dgm:pt>
  </dgm:ptLst>
  <dgm:cxnLst>
    <dgm:cxn modelId="{92D47F0F-C682-40EF-9870-6F74E39E18FC}" type="presOf" srcId="{FBAC9512-5B78-4547-9AF4-DC8AF57A9CD2}" destId="{4BA57DB9-1243-42E1-BD83-FC54B6BE9BAD}" srcOrd="0" destOrd="0" presId="urn:microsoft.com/office/officeart/2005/8/layout/radial6"/>
    <dgm:cxn modelId="{4530278A-70A8-4C6C-B5BE-15A76770693F}" srcId="{F8BC6A26-F3A4-458D-A832-69343A354C34}" destId="{D13C6C55-0C57-43FE-A8B6-1999109CD3C8}" srcOrd="1" destOrd="0" parTransId="{88E28002-48D9-4B92-B1D5-7245892BBA58}" sibTransId="{3F8E37E8-B4D9-4898-A8D3-E5A20A508D7C}"/>
    <dgm:cxn modelId="{640CC141-66F4-4356-8A75-83BE20654793}" type="presOf" srcId="{22577741-36FE-4BAF-9BE9-2EA78D13C98F}" destId="{89F5642F-6FC8-4F07-A819-2E8A2B4D352D}" srcOrd="0" destOrd="0" presId="urn:microsoft.com/office/officeart/2005/8/layout/radial6"/>
    <dgm:cxn modelId="{8EF9BB2C-1C47-4612-AB03-7C50E64D238C}" type="presOf" srcId="{61F66B97-1FE2-4A70-9112-D232B5DA5117}" destId="{9F8354A9-E4DC-4F6C-92F0-EA97E03A58DD}" srcOrd="0" destOrd="0" presId="urn:microsoft.com/office/officeart/2005/8/layout/radial6"/>
    <dgm:cxn modelId="{0C18771B-F207-435A-BE65-7724C3D6BF14}" srcId="{12E6962A-1D65-474F-A983-85F250D4FA23}" destId="{F8BC6A26-F3A4-458D-A832-69343A354C34}" srcOrd="0" destOrd="0" parTransId="{9EB585CE-510C-4C6A-BA33-2CE6972F7D03}" sibTransId="{51A1E9FA-2E39-4762-890E-F6D2A547EF9E}"/>
    <dgm:cxn modelId="{FB690ACD-8BFC-441C-9CD3-F723850DB745}" type="presOf" srcId="{3F8E37E8-B4D9-4898-A8D3-E5A20A508D7C}" destId="{ACA9E1BE-2AAC-4751-B6AC-7EE153228869}" srcOrd="0" destOrd="0" presId="urn:microsoft.com/office/officeart/2005/8/layout/radial6"/>
    <dgm:cxn modelId="{8169A96D-CB4F-4103-A228-B87CD5828AA3}" type="presOf" srcId="{E65FCD4A-7EAF-4063-8CDF-BCB444D416C8}" destId="{3DDE7A6B-EF3B-465F-81B2-3C4EB0D53CFB}" srcOrd="0" destOrd="0" presId="urn:microsoft.com/office/officeart/2005/8/layout/radial6"/>
    <dgm:cxn modelId="{0E5512DC-4164-4A02-8D77-2F9CDCCACC53}" type="presOf" srcId="{22AC7FED-0A16-4EFC-A7F5-6D8D88643C5A}" destId="{5D0D4070-C3BD-4F42-9B63-C40C2E5E7727}" srcOrd="0" destOrd="0" presId="urn:microsoft.com/office/officeart/2005/8/layout/radial6"/>
    <dgm:cxn modelId="{3E9914D1-2CDD-4A81-A540-99CE9964D2BC}" srcId="{F8BC6A26-F3A4-458D-A832-69343A354C34}" destId="{22AC7FED-0A16-4EFC-A7F5-6D8D88643C5A}" srcOrd="0" destOrd="0" parTransId="{ECC4300F-6884-4B57-BFBF-82DCBB93AAFC}" sibTransId="{E65FCD4A-7EAF-4063-8CDF-BCB444D416C8}"/>
    <dgm:cxn modelId="{8E6441F8-C385-4192-A590-FD2BA09C34F9}" type="presOf" srcId="{D13C6C55-0C57-43FE-A8B6-1999109CD3C8}" destId="{16E3C113-175A-42DB-8623-3F5AAAF70962}" srcOrd="0" destOrd="0" presId="urn:microsoft.com/office/officeart/2005/8/layout/radial6"/>
    <dgm:cxn modelId="{0E26D240-DADC-47C4-859E-0F7C38A3F934}" type="presOf" srcId="{F8BC6A26-F3A4-458D-A832-69343A354C34}" destId="{95E466BE-0918-48D3-9BED-0ECC3768A38C}" srcOrd="0" destOrd="0" presId="urn:microsoft.com/office/officeart/2005/8/layout/radial6"/>
    <dgm:cxn modelId="{6C970C36-BB9A-4412-8279-64B2BAD25286}" srcId="{F8BC6A26-F3A4-458D-A832-69343A354C34}" destId="{61F66B97-1FE2-4A70-9112-D232B5DA5117}" srcOrd="3" destOrd="0" parTransId="{8056D110-55DA-436B-BD7A-880BA2ECFF1F}" sibTransId="{22577741-36FE-4BAF-9BE9-2EA78D13C98F}"/>
    <dgm:cxn modelId="{FBBD251A-9D9D-462A-865A-899E407D7DDF}" srcId="{F8BC6A26-F3A4-458D-A832-69343A354C34}" destId="{FBAC9512-5B78-4547-9AF4-DC8AF57A9CD2}" srcOrd="2" destOrd="0" parTransId="{286C1B4B-23EA-46E5-A7DF-B09D717D4935}" sibTransId="{9A693B49-28B0-4705-989B-5CAAFFD9A10F}"/>
    <dgm:cxn modelId="{318D0F99-2332-42E5-A79A-58C11C50D3AA}" type="presOf" srcId="{9A693B49-28B0-4705-989B-5CAAFFD9A10F}" destId="{3E81A4FC-9C0A-44AE-9A9A-3A69835994D8}" srcOrd="0" destOrd="0" presId="urn:microsoft.com/office/officeart/2005/8/layout/radial6"/>
    <dgm:cxn modelId="{4EEB398A-3919-401B-9CD5-5D306CD050A8}" type="presOf" srcId="{12E6962A-1D65-474F-A983-85F250D4FA23}" destId="{1EBD85CA-A7DA-4DC6-BFBC-576C8AE8C256}" srcOrd="0" destOrd="0" presId="urn:microsoft.com/office/officeart/2005/8/layout/radial6"/>
    <dgm:cxn modelId="{E2688CBA-98F3-4D5A-89BE-DCC843BFD916}" type="presParOf" srcId="{1EBD85CA-A7DA-4DC6-BFBC-576C8AE8C256}" destId="{95E466BE-0918-48D3-9BED-0ECC3768A38C}" srcOrd="0" destOrd="0" presId="urn:microsoft.com/office/officeart/2005/8/layout/radial6"/>
    <dgm:cxn modelId="{9AF1947B-0969-4D1B-BE56-1942B335D446}" type="presParOf" srcId="{1EBD85CA-A7DA-4DC6-BFBC-576C8AE8C256}" destId="{5D0D4070-C3BD-4F42-9B63-C40C2E5E7727}" srcOrd="1" destOrd="0" presId="urn:microsoft.com/office/officeart/2005/8/layout/radial6"/>
    <dgm:cxn modelId="{34DACA89-EA96-431E-B817-21C806AE712B}" type="presParOf" srcId="{1EBD85CA-A7DA-4DC6-BFBC-576C8AE8C256}" destId="{111A4970-94E7-451A-9CA7-25D743B487A8}" srcOrd="2" destOrd="0" presId="urn:microsoft.com/office/officeart/2005/8/layout/radial6"/>
    <dgm:cxn modelId="{50841656-4AA8-40E2-B874-57BF752E1E5E}" type="presParOf" srcId="{1EBD85CA-A7DA-4DC6-BFBC-576C8AE8C256}" destId="{3DDE7A6B-EF3B-465F-81B2-3C4EB0D53CFB}" srcOrd="3" destOrd="0" presId="urn:microsoft.com/office/officeart/2005/8/layout/radial6"/>
    <dgm:cxn modelId="{29B77DDB-5FC9-4872-ADE5-97DB135BDDCA}" type="presParOf" srcId="{1EBD85CA-A7DA-4DC6-BFBC-576C8AE8C256}" destId="{16E3C113-175A-42DB-8623-3F5AAAF70962}" srcOrd="4" destOrd="0" presId="urn:microsoft.com/office/officeart/2005/8/layout/radial6"/>
    <dgm:cxn modelId="{9028EE19-E4CF-4D88-88B4-7BC2AD0FD651}" type="presParOf" srcId="{1EBD85CA-A7DA-4DC6-BFBC-576C8AE8C256}" destId="{DEF0A063-6C2B-47F9-AFDC-60A205C5AA5C}" srcOrd="5" destOrd="0" presId="urn:microsoft.com/office/officeart/2005/8/layout/radial6"/>
    <dgm:cxn modelId="{CA5DDC5B-20FD-4130-8FEA-9DB544AEBA49}" type="presParOf" srcId="{1EBD85CA-A7DA-4DC6-BFBC-576C8AE8C256}" destId="{ACA9E1BE-2AAC-4751-B6AC-7EE153228869}" srcOrd="6" destOrd="0" presId="urn:microsoft.com/office/officeart/2005/8/layout/radial6"/>
    <dgm:cxn modelId="{55BEA849-141E-4886-9FBD-9EB9345C47CD}" type="presParOf" srcId="{1EBD85CA-A7DA-4DC6-BFBC-576C8AE8C256}" destId="{4BA57DB9-1243-42E1-BD83-FC54B6BE9BAD}" srcOrd="7" destOrd="0" presId="urn:microsoft.com/office/officeart/2005/8/layout/radial6"/>
    <dgm:cxn modelId="{4BA362BF-C483-4EB5-912D-5D42E23FCC43}" type="presParOf" srcId="{1EBD85CA-A7DA-4DC6-BFBC-576C8AE8C256}" destId="{B29158A2-5DB2-4B76-A8B8-5DB4A0F318A6}" srcOrd="8" destOrd="0" presId="urn:microsoft.com/office/officeart/2005/8/layout/radial6"/>
    <dgm:cxn modelId="{CCF606F1-5DD1-4320-8557-D3F6BC0BF48A}" type="presParOf" srcId="{1EBD85CA-A7DA-4DC6-BFBC-576C8AE8C256}" destId="{3E81A4FC-9C0A-44AE-9A9A-3A69835994D8}" srcOrd="9" destOrd="0" presId="urn:microsoft.com/office/officeart/2005/8/layout/radial6"/>
    <dgm:cxn modelId="{67A68C37-A843-4FA5-AC1F-57DA5A89992E}" type="presParOf" srcId="{1EBD85CA-A7DA-4DC6-BFBC-576C8AE8C256}" destId="{9F8354A9-E4DC-4F6C-92F0-EA97E03A58DD}" srcOrd="10" destOrd="0" presId="urn:microsoft.com/office/officeart/2005/8/layout/radial6"/>
    <dgm:cxn modelId="{D5015F56-20D7-4ADF-9092-641A1C4527F6}" type="presParOf" srcId="{1EBD85CA-A7DA-4DC6-BFBC-576C8AE8C256}" destId="{FF661745-AE32-499C-A4C0-5BA8061F6F19}" srcOrd="11" destOrd="0" presId="urn:microsoft.com/office/officeart/2005/8/layout/radial6"/>
    <dgm:cxn modelId="{F87F77D7-DE10-47BA-9253-1997A413465C}" type="presParOf" srcId="{1EBD85CA-A7DA-4DC6-BFBC-576C8AE8C256}" destId="{89F5642F-6FC8-4F07-A819-2E8A2B4D352D}"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F5642F-6FC8-4F07-A819-2E8A2B4D352D}">
      <dsp:nvSpPr>
        <dsp:cNvPr id="0" name=""/>
        <dsp:cNvSpPr/>
      </dsp:nvSpPr>
      <dsp:spPr>
        <a:xfrm>
          <a:off x="1167611" y="425952"/>
          <a:ext cx="2844979" cy="2844979"/>
        </a:xfrm>
        <a:prstGeom prst="blockArc">
          <a:avLst>
            <a:gd name="adj1" fmla="val 10800000"/>
            <a:gd name="adj2" fmla="val 1620000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E81A4FC-9C0A-44AE-9A9A-3A69835994D8}">
      <dsp:nvSpPr>
        <dsp:cNvPr id="0" name=""/>
        <dsp:cNvSpPr/>
      </dsp:nvSpPr>
      <dsp:spPr>
        <a:xfrm>
          <a:off x="1167611" y="425952"/>
          <a:ext cx="2844979" cy="2844979"/>
        </a:xfrm>
        <a:prstGeom prst="blockArc">
          <a:avLst>
            <a:gd name="adj1" fmla="val 5400000"/>
            <a:gd name="adj2" fmla="val 1080000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CA9E1BE-2AAC-4751-B6AC-7EE153228869}">
      <dsp:nvSpPr>
        <dsp:cNvPr id="0" name=""/>
        <dsp:cNvSpPr/>
      </dsp:nvSpPr>
      <dsp:spPr>
        <a:xfrm>
          <a:off x="1167611" y="425952"/>
          <a:ext cx="2844979" cy="2844979"/>
        </a:xfrm>
        <a:prstGeom prst="blockArc">
          <a:avLst>
            <a:gd name="adj1" fmla="val 0"/>
            <a:gd name="adj2" fmla="val 540000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DDE7A6B-EF3B-465F-81B2-3C4EB0D53CFB}">
      <dsp:nvSpPr>
        <dsp:cNvPr id="0" name=""/>
        <dsp:cNvSpPr/>
      </dsp:nvSpPr>
      <dsp:spPr>
        <a:xfrm>
          <a:off x="1167611" y="425952"/>
          <a:ext cx="2844979" cy="2844979"/>
        </a:xfrm>
        <a:prstGeom prst="blockArc">
          <a:avLst>
            <a:gd name="adj1" fmla="val 16200000"/>
            <a:gd name="adj2" fmla="val 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5E466BE-0918-48D3-9BED-0ECC3768A38C}">
      <dsp:nvSpPr>
        <dsp:cNvPr id="0" name=""/>
        <dsp:cNvSpPr/>
      </dsp:nvSpPr>
      <dsp:spPr>
        <a:xfrm>
          <a:off x="1934987" y="1193328"/>
          <a:ext cx="1310226" cy="131022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AU" sz="1700" kern="1200" dirty="0" smtClean="0"/>
            <a:t>Culture of Academic integrity</a:t>
          </a:r>
          <a:endParaRPr lang="en-AU" sz="1700" kern="1200" dirty="0"/>
        </a:p>
      </dsp:txBody>
      <dsp:txXfrm>
        <a:off x="2126865" y="1385206"/>
        <a:ext cx="926470" cy="926470"/>
      </dsp:txXfrm>
    </dsp:sp>
    <dsp:sp modelId="{5D0D4070-C3BD-4F42-9B63-C40C2E5E7727}">
      <dsp:nvSpPr>
        <dsp:cNvPr id="0" name=""/>
        <dsp:cNvSpPr/>
      </dsp:nvSpPr>
      <dsp:spPr>
        <a:xfrm>
          <a:off x="2131521" y="390"/>
          <a:ext cx="917158" cy="91715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AU" sz="1100" kern="1200" dirty="0" smtClean="0"/>
            <a:t>Policy</a:t>
          </a:r>
          <a:endParaRPr lang="en-AU" sz="1100" kern="1200" dirty="0"/>
        </a:p>
      </dsp:txBody>
      <dsp:txXfrm>
        <a:off x="2265836" y="134705"/>
        <a:ext cx="648528" cy="648528"/>
      </dsp:txXfrm>
    </dsp:sp>
    <dsp:sp modelId="{16E3C113-175A-42DB-8623-3F5AAAF70962}">
      <dsp:nvSpPr>
        <dsp:cNvPr id="0" name=""/>
        <dsp:cNvSpPr/>
      </dsp:nvSpPr>
      <dsp:spPr>
        <a:xfrm>
          <a:off x="3520993" y="1389862"/>
          <a:ext cx="917158" cy="91715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AU" sz="1100" kern="1200" dirty="0" smtClean="0"/>
            <a:t>Teaching and learning</a:t>
          </a:r>
          <a:endParaRPr lang="en-AU" sz="1100" kern="1200" dirty="0"/>
        </a:p>
      </dsp:txBody>
      <dsp:txXfrm>
        <a:off x="3655308" y="1524177"/>
        <a:ext cx="648528" cy="648528"/>
      </dsp:txXfrm>
    </dsp:sp>
    <dsp:sp modelId="{4BA57DB9-1243-42E1-BD83-FC54B6BE9BAD}">
      <dsp:nvSpPr>
        <dsp:cNvPr id="0" name=""/>
        <dsp:cNvSpPr/>
      </dsp:nvSpPr>
      <dsp:spPr>
        <a:xfrm>
          <a:off x="2131521" y="2779334"/>
          <a:ext cx="917158" cy="91715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AU" sz="1100" kern="1200" dirty="0" smtClean="0"/>
            <a:t>Review of policy and process</a:t>
          </a:r>
          <a:endParaRPr lang="en-AU" sz="1100" kern="1200" dirty="0"/>
        </a:p>
      </dsp:txBody>
      <dsp:txXfrm>
        <a:off x="2265836" y="2913649"/>
        <a:ext cx="648528" cy="648528"/>
      </dsp:txXfrm>
    </dsp:sp>
    <dsp:sp modelId="{9F8354A9-E4DC-4F6C-92F0-EA97E03A58DD}">
      <dsp:nvSpPr>
        <dsp:cNvPr id="0" name=""/>
        <dsp:cNvSpPr/>
      </dsp:nvSpPr>
      <dsp:spPr>
        <a:xfrm>
          <a:off x="742049" y="1389862"/>
          <a:ext cx="917158" cy="91715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AU" sz="1100" kern="1200" dirty="0" smtClean="0"/>
            <a:t>AI decisions</a:t>
          </a:r>
          <a:endParaRPr lang="en-AU" sz="1100" kern="1200" dirty="0"/>
        </a:p>
      </dsp:txBody>
      <dsp:txXfrm>
        <a:off x="876364" y="1524177"/>
        <a:ext cx="648528" cy="648528"/>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2CDAB958-BC16-434E-A97C-57481598658E}" type="datetimeFigureOut">
              <a:rPr lang="en-AU" smtClean="0"/>
              <a:pPr/>
              <a:t>28/11/2012</a:t>
            </a:fld>
            <a:endParaRPr lang="en-AU" dirty="0"/>
          </a:p>
        </p:txBody>
      </p:sp>
      <p:sp>
        <p:nvSpPr>
          <p:cNvPr id="4" name="Footer Placeholder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lang="en-AU" dirty="0"/>
          </a:p>
        </p:txBody>
      </p:sp>
      <p:sp>
        <p:nvSpPr>
          <p:cNvPr id="5" name="Slide Number Placeholder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3E2E2C92-4F09-4EC4-B2DF-8EF76B2601E4}" type="slidenum">
              <a:rPr lang="en-AU" smtClean="0"/>
              <a:pPr/>
              <a:t>‹#›</a:t>
            </a:fld>
            <a:endParaRPr lang="en-AU" dirty="0"/>
          </a:p>
        </p:txBody>
      </p:sp>
    </p:spTree>
    <p:extLst>
      <p:ext uri="{BB962C8B-B14F-4D97-AF65-F5344CB8AC3E}">
        <p14:creationId xmlns:p14="http://schemas.microsoft.com/office/powerpoint/2010/main" val="37040725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CCCDD894-B3AF-497F-991E-CB59B22A7C61}" type="datetimeFigureOut">
              <a:rPr lang="en-AU" smtClean="0"/>
              <a:pPr/>
              <a:t>28/11/2012</a:t>
            </a:fld>
            <a:endParaRPr lang="en-AU" dirty="0"/>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595AE579-065D-454C-9572-3B5DF838DC75}" type="slidenum">
              <a:rPr lang="en-AU" smtClean="0"/>
              <a:pPr/>
              <a:t>‹#›</a:t>
            </a:fld>
            <a:endParaRPr lang="en-AU" dirty="0"/>
          </a:p>
        </p:txBody>
      </p:sp>
    </p:spTree>
    <p:extLst>
      <p:ext uri="{BB962C8B-B14F-4D97-AF65-F5344CB8AC3E}">
        <p14:creationId xmlns:p14="http://schemas.microsoft.com/office/powerpoint/2010/main" val="16196159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595AE579-065D-454C-9572-3B5DF838DC75}" type="slidenum">
              <a:rPr lang="en-AU" smtClean="0"/>
              <a:pPr/>
              <a:t>4</a:t>
            </a:fld>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500DF0B9-15FC-D547-80D8-20DBD1F25C01}" type="datetimeFigureOut">
              <a:rPr lang="en-US" smtClean="0"/>
              <a:pPr/>
              <a:t>11/28/2012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3584A0-BDAE-4C4B-AD91-0264DE412422}"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500DF0B9-15FC-D547-80D8-20DBD1F25C01}" type="datetimeFigureOut">
              <a:rPr lang="en-US" smtClean="0"/>
              <a:pPr/>
              <a:t>11/28/2012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3584A0-BDAE-4C4B-AD91-0264DE41242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500DF0B9-15FC-D547-80D8-20DBD1F25C01}" type="datetimeFigureOut">
              <a:rPr lang="en-US" smtClean="0"/>
              <a:pPr/>
              <a:t>11/28/2012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3584A0-BDAE-4C4B-AD91-0264DE41242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500DF0B9-15FC-D547-80D8-20DBD1F25C01}" type="datetimeFigureOut">
              <a:rPr lang="en-US" smtClean="0"/>
              <a:pPr/>
              <a:t>11/28/2012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3584A0-BDAE-4C4B-AD91-0264DE412422}"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500DF0B9-15FC-D547-80D8-20DBD1F25C01}" type="datetimeFigureOut">
              <a:rPr lang="en-US" smtClean="0"/>
              <a:pPr/>
              <a:t>11/28/2012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3584A0-BDAE-4C4B-AD91-0264DE41242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500DF0B9-15FC-D547-80D8-20DBD1F25C01}" type="datetimeFigureOut">
              <a:rPr lang="en-US" smtClean="0"/>
              <a:pPr/>
              <a:t>11/28/2012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3584A0-BDAE-4C4B-AD91-0264DE41242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500DF0B9-15FC-D547-80D8-20DBD1F25C01}" type="datetimeFigureOut">
              <a:rPr lang="en-US" smtClean="0"/>
              <a:pPr/>
              <a:t>11/28/2012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03584A0-BDAE-4C4B-AD91-0264DE41242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500DF0B9-15FC-D547-80D8-20DBD1F25C01}" type="datetimeFigureOut">
              <a:rPr lang="en-US" smtClean="0"/>
              <a:pPr/>
              <a:t>11/28/2012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03584A0-BDAE-4C4B-AD91-0264DE41242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0DF0B9-15FC-D547-80D8-20DBD1F25C01}" type="datetimeFigureOut">
              <a:rPr lang="en-US" smtClean="0"/>
              <a:pPr/>
              <a:t>11/28/2012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03584A0-BDAE-4C4B-AD91-0264DE412422}"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500DF0B9-15FC-D547-80D8-20DBD1F25C01}" type="datetimeFigureOut">
              <a:rPr lang="en-US" smtClean="0"/>
              <a:pPr/>
              <a:t>11/28/2012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3584A0-BDAE-4C4B-AD91-0264DE41242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500DF0B9-15FC-D547-80D8-20DBD1F25C01}" type="datetimeFigureOut">
              <a:rPr lang="en-US" smtClean="0"/>
              <a:pPr/>
              <a:t>11/28/2012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3584A0-BDAE-4C4B-AD91-0264DE41242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0DF0B9-15FC-D547-80D8-20DBD1F25C01}" type="datetimeFigureOut">
              <a:rPr lang="en-US" smtClean="0"/>
              <a:pPr/>
              <a:t>11/28/2012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3584A0-BDAE-4C4B-AD91-0264DE41242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ursula.mcgowan@adelaide.edu.au" TargetMode="External"/><Relationship Id="rId2" Type="http://schemas.openxmlformats.org/officeDocument/2006/relationships/hyperlink" Target="mailto:j.east@latrobe.edu.au" TargetMode="Externa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hyperlink" Target="http://www.plagiarismadvice.org/" TargetMode="External"/><Relationship Id="rId2" Type="http://schemas.openxmlformats.org/officeDocument/2006/relationships/hyperlink" Target="http://www.heacademy.ac.uk/academic-integrity" TargetMode="External"/><Relationship Id="rId1" Type="http://schemas.openxmlformats.org/officeDocument/2006/relationships/slideLayout" Target="../slideLayouts/slideLayout7.xml"/><Relationship Id="rId4" Type="http://schemas.openxmlformats.org/officeDocument/2006/relationships/image" Target="../media/image9.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image" Target="../media/image2.emf"/><Relationship Id="rId7" Type="http://schemas.openxmlformats.org/officeDocument/2006/relationships/image" Target="../media/image5.png"/><Relationship Id="rId2" Type="http://schemas.openxmlformats.org/officeDocument/2006/relationships/hyperlink" Target="http://www.aisp.apfei.edu.au/" TargetMode="Externa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png"/><Relationship Id="rId9"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hyperlink" Target="http://www.heacademy.ac.uk/assets/documents/academicintegrity/SupportingAcademicIntegrity_v2.pdf" TargetMode="External"/><Relationship Id="rId2" Type="http://schemas.openxmlformats.org/officeDocument/2006/relationships/hyperlink" Target="http://www.aisp.apfei.edu.au/content/learning-activities" TargetMode="External"/><Relationship Id="rId1" Type="http://schemas.openxmlformats.org/officeDocument/2006/relationships/slideLayout" Target="../slideLayouts/slideLayout7.xml"/><Relationship Id="rId4" Type="http://schemas.openxmlformats.org/officeDocument/2006/relationships/hyperlink" Target="http://www.jisc.ac.uk/media/documents/programmes/plagiarism/brookes.pdf"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pandora.nla.gov.au/pan/127066/20110826-0004/www.auqa.edu.au/qualityenhancement/publications/occasional/publications/index.html" TargetMode="External"/><Relationship Id="rId2" Type="http://schemas.openxmlformats.org/officeDocument/2006/relationships/hyperlink" Target="http://www.innovation.gov.au/HigherEducation/ResourcesAndPublications/Documents/Final_Report-Good_Practice_Principles.pdf" TargetMode="Externa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hyperlink" Target="http://www.jisc.ac.uk/media/documents/programmes/plagiarism/brookes.pdf" TargetMode="External"/><Relationship Id="rId2" Type="http://schemas.openxmlformats.org/officeDocument/2006/relationships/hyperlink" Target="http://www.ojs.unisa.edu.au/index.php/IJEI/article/viewFile/759/574" TargetMode="External"/><Relationship Id="rId1" Type="http://schemas.openxmlformats.org/officeDocument/2006/relationships/slideLayout" Target="../slideLayouts/slideLayout7.xml"/><Relationship Id="rId5" Type="http://schemas.openxmlformats.org/officeDocument/2006/relationships/hyperlink" Target="http://journal.aall.org.au/index.php/jall/article/viewFile/66/62" TargetMode="External"/><Relationship Id="rId4" Type="http://schemas.openxmlformats.org/officeDocument/2006/relationships/hyperlink" Target="http://www.ojs.unisa.edu.au/index.php/IJEI/index"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www.jisc.ac.uk/publications/briefingpapers/2005/pub_plagiarism.aspx" TargetMode="External"/><Relationship Id="rId2" Type="http://schemas.openxmlformats.org/officeDocument/2006/relationships/hyperlink" Target="http://www.heacademy.ac.uk/assets/documents/academicintegrity/SupportingAcademicIntegrity_v2.pdf" TargetMode="External"/><Relationship Id="rId1" Type="http://schemas.openxmlformats.org/officeDocument/2006/relationships/slideLayout" Target="../slideLayouts/slideLayout7.xml"/><Relationship Id="rId5" Type="http://schemas.openxmlformats.org/officeDocument/2006/relationships/hyperlink" Target="http://www.herdsa.org.au/?page_id=1371" TargetMode="External"/><Relationship Id="rId4" Type="http://schemas.openxmlformats.org/officeDocument/2006/relationships/hyperlink" Target="http://www.academicintegrity.org/fundamental_values_project/index.php"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www.academicintegrity.utas.edu.au/" TargetMode="External"/><Relationship Id="rId2" Type="http://schemas.openxmlformats.org/officeDocument/2006/relationships/hyperlink" Target="http://www.adelaide.edu.au/learning/staff/plagiarism/" TargetMode="Externa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www.academicintegrity.org/" TargetMode="External"/><Relationship Id="rId2" Type="http://schemas.openxmlformats.org/officeDocument/2006/relationships/hyperlink" Target="http://www.jisc.ac.uk/publications/briefingpapers/2005/pub_plagiarism.aspx" TargetMode="External"/><Relationship Id="rId1" Type="http://schemas.openxmlformats.org/officeDocument/2006/relationships/slideLayout" Target="../slideLayouts/slideLayout7.xml"/><Relationship Id="rId4" Type="http://schemas.openxmlformats.org/officeDocument/2006/relationships/hyperlink" Target="http://www.academicintegrity.org/icai/resources-4.ph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6272" y="3123866"/>
            <a:ext cx="8416036" cy="1470025"/>
          </a:xfrm>
        </p:spPr>
        <p:txBody>
          <a:bodyPr>
            <a:normAutofit fontScale="90000"/>
          </a:bodyPr>
          <a:lstStyle/>
          <a:p>
            <a:r>
              <a:rPr lang="en-AU" dirty="0"/>
              <a:t>Academic integrity standards: Recommendations for good practice</a:t>
            </a:r>
            <a:br>
              <a:rPr lang="en-AU" dirty="0"/>
            </a:br>
            <a:r>
              <a:rPr lang="en-AU" dirty="0"/>
              <a:t/>
            </a:r>
            <a:br>
              <a:rPr lang="en-AU" dirty="0"/>
            </a:br>
            <a:r>
              <a:rPr lang="en-AU" dirty="0"/>
              <a:t/>
            </a:r>
            <a:br>
              <a:rPr lang="en-AU" dirty="0"/>
            </a:br>
            <a:endParaRPr lang="en-US" dirty="0"/>
          </a:p>
        </p:txBody>
      </p:sp>
      <p:sp>
        <p:nvSpPr>
          <p:cNvPr id="3" name="Subtitle 2"/>
          <p:cNvSpPr>
            <a:spLocks noGrp="1"/>
          </p:cNvSpPr>
          <p:nvPr>
            <p:ph type="subTitle" idx="1"/>
          </p:nvPr>
        </p:nvSpPr>
        <p:spPr>
          <a:xfrm>
            <a:off x="796146" y="3607266"/>
            <a:ext cx="7656192" cy="2031534"/>
          </a:xfrm>
        </p:spPr>
        <p:txBody>
          <a:bodyPr>
            <a:normAutofit fontScale="85000" lnSpcReduction="10000"/>
          </a:bodyPr>
          <a:lstStyle/>
          <a:p>
            <a:endParaRPr lang="en-US" dirty="0" smtClean="0"/>
          </a:p>
          <a:p>
            <a:endParaRPr lang="en-US" dirty="0" smtClean="0"/>
          </a:p>
          <a:p>
            <a:r>
              <a:rPr lang="en-US" dirty="0" smtClean="0"/>
              <a:t>Julianne East </a:t>
            </a:r>
            <a:r>
              <a:rPr lang="en-US" dirty="0" smtClean="0">
                <a:hlinkClick r:id="rId2"/>
              </a:rPr>
              <a:t>j.east@latrobe.edu.au</a:t>
            </a:r>
            <a:endParaRPr lang="en-US" dirty="0" smtClean="0"/>
          </a:p>
          <a:p>
            <a:r>
              <a:rPr lang="en-US" dirty="0" smtClean="0"/>
              <a:t>Ursula McGowan </a:t>
            </a:r>
            <a:r>
              <a:rPr lang="en-US" dirty="0" smtClean="0">
                <a:hlinkClick r:id="rId3"/>
              </a:rPr>
              <a:t>ursula.mcgowan@adelaide.edu.au</a:t>
            </a:r>
            <a:r>
              <a:rPr lang="en-US" dirty="0" smtClean="0"/>
              <a:t>  </a:t>
            </a:r>
          </a:p>
          <a:p>
            <a:endParaRPr lang="en-US" dirty="0"/>
          </a:p>
        </p:txBody>
      </p:sp>
      <p:pic>
        <p:nvPicPr>
          <p:cNvPr id="5" name="Picture 2" descr="U:\AI\Logos\uls-blu.png"/>
          <p:cNvPicPr>
            <a:picLocks noChangeAspect="1" noChangeArrowheads="1"/>
          </p:cNvPicPr>
          <p:nvPr/>
        </p:nvPicPr>
        <p:blipFill>
          <a:blip r:embed="rId4" cstate="print"/>
          <a:srcRect/>
          <a:stretch>
            <a:fillRect/>
          </a:stretch>
        </p:blipFill>
        <p:spPr bwMode="auto">
          <a:xfrm>
            <a:off x="647589" y="24458990"/>
            <a:ext cx="610760" cy="655269"/>
          </a:xfrm>
          <a:prstGeom prst="rect">
            <a:avLst/>
          </a:prstGeom>
          <a:noFill/>
        </p:spPr>
      </p:pic>
    </p:spTree>
    <p:extLst>
      <p:ext uri="{BB962C8B-B14F-4D97-AF65-F5344CB8AC3E}">
        <p14:creationId xmlns:p14="http://schemas.microsoft.com/office/powerpoint/2010/main" val="620882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7569" y="165277"/>
            <a:ext cx="8780585" cy="6129882"/>
          </a:xfrm>
          <a:prstGeom prst="rect">
            <a:avLst/>
          </a:prstGeom>
        </p:spPr>
        <p:txBody>
          <a:bodyPr wrap="square">
            <a:spAutoFit/>
          </a:bodyPr>
          <a:lstStyle/>
          <a:p>
            <a:pPr marL="109728" lvl="0" algn="r">
              <a:spcAft>
                <a:spcPts val="500"/>
              </a:spcAft>
              <a:defRPr/>
            </a:pPr>
            <a:r>
              <a:rPr lang="en-AU" sz="4000" dirty="0">
                <a:solidFill>
                  <a:prstClr val="black"/>
                </a:solidFill>
              </a:rPr>
              <a:t>current approaches</a:t>
            </a:r>
          </a:p>
          <a:p>
            <a:pPr marL="109728" algn="r">
              <a:spcAft>
                <a:spcPts val="500"/>
              </a:spcAft>
              <a:defRPr/>
            </a:pPr>
            <a:r>
              <a:rPr lang="en-AU" sz="3200" dirty="0" smtClean="0"/>
              <a:t>educative</a:t>
            </a:r>
            <a:endParaRPr lang="en-AU" sz="3200" dirty="0" smtClean="0">
              <a:solidFill>
                <a:srgbClr val="FF0000"/>
              </a:solidFill>
            </a:endParaRPr>
          </a:p>
          <a:p>
            <a:pPr marL="342900" indent="-342900">
              <a:buFont typeface="Arial" pitchFamily="34" charset="0"/>
              <a:buChar char="•"/>
            </a:pPr>
            <a:endParaRPr lang="en-AU" sz="2400" dirty="0" smtClean="0"/>
          </a:p>
          <a:p>
            <a:pPr marL="342900" indent="-342900">
              <a:buFont typeface="Arial"/>
              <a:buChar char="•"/>
            </a:pPr>
            <a:r>
              <a:rPr lang="en-AU" sz="2400" dirty="0" smtClean="0"/>
              <a:t>The practices of acknowledgement </a:t>
            </a:r>
            <a:r>
              <a:rPr lang="en-AU" sz="2400" dirty="0"/>
              <a:t>and referencing </a:t>
            </a:r>
            <a:r>
              <a:rPr lang="en-AU" sz="2400" dirty="0" smtClean="0"/>
              <a:t>can be unfamiliar for students entering </a:t>
            </a:r>
            <a:r>
              <a:rPr lang="en-AU" sz="2400" dirty="0"/>
              <a:t>university </a:t>
            </a:r>
            <a:endParaRPr lang="en-AU" sz="2400" dirty="0" smtClean="0"/>
          </a:p>
          <a:p>
            <a:pPr lvl="2"/>
            <a:r>
              <a:rPr lang="en-AU" sz="2400" i="1" dirty="0" smtClean="0"/>
              <a:t>“concepts </a:t>
            </a:r>
            <a:r>
              <a:rPr lang="en-AU" sz="2400" i="1" dirty="0"/>
              <a:t>of plagiarism are embedded in Australian academic culture, which explains why university lecturers as members of this academic culture can “know” what plagiarism is, while new students by contrast can be concerned and </a:t>
            </a:r>
            <a:r>
              <a:rPr lang="en-AU" sz="2400" i="1" dirty="0" smtClean="0"/>
              <a:t>confused” (East, 2006, p.16) </a:t>
            </a:r>
          </a:p>
          <a:p>
            <a:endParaRPr lang="en-AU" sz="2400" i="1" dirty="0"/>
          </a:p>
          <a:p>
            <a:pPr marL="342900" indent="-342900">
              <a:buFont typeface="Arial" pitchFamily="34" charset="0"/>
              <a:buChar char="•"/>
            </a:pPr>
            <a:r>
              <a:rPr lang="en-AU" sz="2400" dirty="0" smtClean="0"/>
              <a:t>The </a:t>
            </a:r>
            <a:r>
              <a:rPr lang="en-AU" sz="2400" dirty="0"/>
              <a:t>Higher Education Academy JISC Academic Integrity </a:t>
            </a:r>
            <a:r>
              <a:rPr lang="en-AU" sz="2400" dirty="0" smtClean="0"/>
              <a:t>Service </a:t>
            </a:r>
            <a:r>
              <a:rPr lang="en-AU" sz="2400" dirty="0" smtClean="0">
                <a:solidFill>
                  <a:srgbClr val="FF0000"/>
                </a:solidFill>
                <a:hlinkClick r:id="rId2"/>
              </a:rPr>
              <a:t>http://www.heacademy.ac.uk/academic-integrity</a:t>
            </a:r>
            <a:endParaRPr lang="en-AU" sz="2400" dirty="0" smtClean="0">
              <a:solidFill>
                <a:srgbClr val="FF0000"/>
              </a:solidFill>
            </a:endParaRPr>
          </a:p>
          <a:p>
            <a:pPr marL="342900" indent="-342900">
              <a:buFont typeface="Arial" pitchFamily="34" charset="0"/>
              <a:buChar char="•"/>
            </a:pPr>
            <a:endParaRPr lang="en-AU" sz="2400" dirty="0" smtClean="0">
              <a:solidFill>
                <a:srgbClr val="FF0000"/>
              </a:solidFill>
            </a:endParaRPr>
          </a:p>
          <a:p>
            <a:pPr marL="342900" indent="-342900">
              <a:buFont typeface="Arial" pitchFamily="34" charset="0"/>
              <a:buChar char="•"/>
            </a:pPr>
            <a:r>
              <a:rPr lang="en-AU" sz="2400" dirty="0" smtClean="0">
                <a:solidFill>
                  <a:srgbClr val="000000"/>
                </a:solidFill>
              </a:rPr>
              <a:t>Plagiarism advice </a:t>
            </a:r>
            <a:r>
              <a:rPr lang="en-AU" sz="2400" dirty="0" smtClean="0">
                <a:solidFill>
                  <a:srgbClr val="FF0000"/>
                </a:solidFill>
                <a:hlinkClick r:id="rId3"/>
              </a:rPr>
              <a:t>http://www.plagiarismadvice.org/</a:t>
            </a:r>
            <a:endParaRPr lang="en-AU" sz="2400" dirty="0" smtClean="0">
              <a:solidFill>
                <a:srgbClr val="FF0000"/>
              </a:solidFill>
            </a:endParaRPr>
          </a:p>
        </p:txBody>
      </p:sp>
      <p:pic>
        <p:nvPicPr>
          <p:cNvPr id="3" name="Content Placeholder 3" descr="ALTC logo options 2 sm.pdf"/>
          <p:cNvPicPr>
            <a:picLocks noChangeAspect="1"/>
          </p:cNvPicPr>
          <p:nvPr/>
        </p:nvPicPr>
        <p:blipFill>
          <a:blip r:embed="rId4"/>
          <a:srcRect t="65985" r="50576" b="-67"/>
          <a:stretch>
            <a:fillRect/>
          </a:stretch>
        </p:blipFill>
        <p:spPr>
          <a:xfrm>
            <a:off x="187569" y="0"/>
            <a:ext cx="2781346" cy="1430216"/>
          </a:xfrm>
          <a:prstGeom prst="rect">
            <a:avLst/>
          </a:prstGeom>
        </p:spPr>
      </p:pic>
    </p:spTree>
    <p:extLst>
      <p:ext uri="{BB962C8B-B14F-4D97-AF65-F5344CB8AC3E}">
        <p14:creationId xmlns:p14="http://schemas.microsoft.com/office/powerpoint/2010/main" val="30916040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21541" y="369117"/>
            <a:ext cx="5027509" cy="1264449"/>
          </a:xfrm>
          <a:prstGeom prst="rect">
            <a:avLst/>
          </a:prstGeom>
        </p:spPr>
        <p:txBody>
          <a:bodyPr wrap="square">
            <a:spAutoFit/>
          </a:bodyPr>
          <a:lstStyle/>
          <a:p>
            <a:pPr marL="109728" lvl="0" algn="r">
              <a:spcAft>
                <a:spcPts val="500"/>
              </a:spcAft>
              <a:defRPr/>
            </a:pPr>
            <a:r>
              <a:rPr lang="en-AU" sz="4000" dirty="0">
                <a:solidFill>
                  <a:prstClr val="black"/>
                </a:solidFill>
              </a:rPr>
              <a:t>current approaches</a:t>
            </a:r>
          </a:p>
          <a:p>
            <a:pPr marL="109728" algn="r">
              <a:spcAft>
                <a:spcPts val="500"/>
              </a:spcAft>
              <a:defRPr/>
            </a:pPr>
            <a:r>
              <a:rPr lang="en-AU" sz="3200" dirty="0" smtClean="0"/>
              <a:t>academic literacies</a:t>
            </a:r>
          </a:p>
        </p:txBody>
      </p:sp>
      <p:sp>
        <p:nvSpPr>
          <p:cNvPr id="3" name="TextBox 2"/>
          <p:cNvSpPr txBox="1"/>
          <p:nvPr/>
        </p:nvSpPr>
        <p:spPr>
          <a:xfrm>
            <a:off x="316523" y="1951169"/>
            <a:ext cx="8698524" cy="4524315"/>
          </a:xfrm>
          <a:prstGeom prst="rect">
            <a:avLst/>
          </a:prstGeom>
          <a:noFill/>
        </p:spPr>
        <p:txBody>
          <a:bodyPr wrap="square" rtlCol="0">
            <a:spAutoFit/>
          </a:bodyPr>
          <a:lstStyle/>
          <a:p>
            <a:pPr marL="285750" indent="-285750">
              <a:buFont typeface="Arial" pitchFamily="34" charset="0"/>
              <a:buChar char="•"/>
            </a:pPr>
            <a:r>
              <a:rPr lang="en-AU" dirty="0" smtClean="0"/>
              <a:t>Students require “acculturation </a:t>
            </a:r>
            <a:r>
              <a:rPr lang="en-AU" dirty="0"/>
              <a:t>into disciplinary and subject-based discourses and </a:t>
            </a:r>
            <a:r>
              <a:rPr lang="en-AU" dirty="0" smtClean="0"/>
              <a:t>genres” to become </a:t>
            </a:r>
            <a:r>
              <a:rPr lang="en-AU" dirty="0"/>
              <a:t>academically literate </a:t>
            </a:r>
            <a:r>
              <a:rPr lang="en-AU" dirty="0" smtClean="0"/>
              <a:t>(Lea &amp; Street, 2006</a:t>
            </a:r>
            <a:r>
              <a:rPr lang="en-AU" dirty="0"/>
              <a:t>, p. 369</a:t>
            </a:r>
            <a:r>
              <a:rPr lang="en-AU" dirty="0" smtClean="0"/>
              <a:t>). </a:t>
            </a:r>
            <a:endParaRPr lang="en-AU" dirty="0"/>
          </a:p>
          <a:p>
            <a:endParaRPr lang="en-AU" dirty="0" smtClean="0"/>
          </a:p>
          <a:p>
            <a:pPr marL="285750" indent="-285750">
              <a:buFont typeface="Arial"/>
              <a:buChar char="•"/>
            </a:pPr>
            <a:r>
              <a:rPr lang="en-US" dirty="0"/>
              <a:t>S</a:t>
            </a:r>
            <a:r>
              <a:rPr lang="en-US" dirty="0" smtClean="0"/>
              <a:t>tudent </a:t>
            </a:r>
            <a:r>
              <a:rPr lang="en-US" dirty="0"/>
              <a:t>learning </a:t>
            </a:r>
            <a:r>
              <a:rPr lang="en-US" dirty="0" smtClean="0"/>
              <a:t>is more effective if academic </a:t>
            </a:r>
            <a:r>
              <a:rPr lang="en-US" dirty="0"/>
              <a:t>staff promote </a:t>
            </a:r>
            <a:r>
              <a:rPr lang="en-US" dirty="0" smtClean="0"/>
              <a:t>students’ academic literacy “within </a:t>
            </a:r>
            <a:r>
              <a:rPr lang="en-US" dirty="0"/>
              <a:t>their regular </a:t>
            </a:r>
            <a:r>
              <a:rPr lang="en-US" dirty="0" smtClean="0"/>
              <a:t>teaching” </a:t>
            </a:r>
            <a:r>
              <a:rPr lang="en-US" dirty="0"/>
              <a:t>(Wingate, </a:t>
            </a:r>
            <a:r>
              <a:rPr lang="en-US" dirty="0" smtClean="0"/>
              <a:t>2006, </a:t>
            </a:r>
            <a:r>
              <a:rPr lang="en-US" dirty="0"/>
              <a:t>p</a:t>
            </a:r>
            <a:r>
              <a:rPr lang="en-US" dirty="0" smtClean="0"/>
              <a:t>. 467</a:t>
            </a:r>
            <a:r>
              <a:rPr lang="en-US" dirty="0"/>
              <a:t>)</a:t>
            </a:r>
            <a:r>
              <a:rPr lang="en-AU" dirty="0"/>
              <a:t> </a:t>
            </a:r>
            <a:endParaRPr lang="en-AU" dirty="0" smtClean="0"/>
          </a:p>
          <a:p>
            <a:endParaRPr lang="en-AU" dirty="0"/>
          </a:p>
          <a:p>
            <a:pPr marL="285750" indent="-285750">
              <a:buFont typeface="Arial"/>
              <a:buChar char="•"/>
            </a:pPr>
            <a:r>
              <a:rPr lang="en-AU" dirty="0" smtClean="0"/>
              <a:t>The AUQA (2009, p. 2) </a:t>
            </a:r>
            <a:r>
              <a:rPr lang="en-AU" i="1" dirty="0"/>
              <a:t>Good Practice </a:t>
            </a:r>
            <a:r>
              <a:rPr lang="en-AU" i="1" dirty="0" smtClean="0"/>
              <a:t>Principles </a:t>
            </a:r>
            <a:r>
              <a:rPr lang="en-AU" dirty="0" smtClean="0"/>
              <a:t>note that: </a:t>
            </a:r>
          </a:p>
          <a:p>
            <a:pPr marL="742950" lvl="1" indent="-285750">
              <a:buFont typeface="Arial"/>
              <a:buChar char="•"/>
            </a:pPr>
            <a:r>
              <a:rPr lang="en-AU" dirty="0" smtClean="0"/>
              <a:t>“Different </a:t>
            </a:r>
            <a:r>
              <a:rPr lang="en-AU" dirty="0"/>
              <a:t>disciplines have different discourses of academic </a:t>
            </a:r>
            <a:r>
              <a:rPr lang="en-AU" dirty="0" smtClean="0"/>
              <a:t>inquiry”</a:t>
            </a:r>
          </a:p>
          <a:p>
            <a:pPr marL="742950" lvl="1" indent="-285750">
              <a:buFont typeface="Arial"/>
              <a:buChar char="•"/>
            </a:pPr>
            <a:r>
              <a:rPr lang="en-AU" dirty="0" smtClean="0"/>
              <a:t>“Development </a:t>
            </a:r>
            <a:r>
              <a:rPr lang="en-AU" dirty="0"/>
              <a:t>of academic language and learning is more likely to occur when it </a:t>
            </a:r>
            <a:r>
              <a:rPr lang="en-AU" dirty="0" smtClean="0"/>
              <a:t>is linked </a:t>
            </a:r>
            <a:r>
              <a:rPr lang="en-AU" dirty="0"/>
              <a:t>to need (e.g. academic activities, assessment tasks</a:t>
            </a:r>
            <a:r>
              <a:rPr lang="en-AU" dirty="0" smtClean="0"/>
              <a:t>)”</a:t>
            </a:r>
          </a:p>
          <a:p>
            <a:pPr marL="742950" lvl="1" indent="-285750">
              <a:buFont typeface="Arial"/>
              <a:buChar char="•"/>
            </a:pPr>
            <a:endParaRPr lang="en-AU" u="sng" dirty="0" smtClean="0">
              <a:solidFill>
                <a:srgbClr val="000000"/>
              </a:solidFill>
            </a:endParaRPr>
          </a:p>
          <a:p>
            <a:pPr marL="285750" indent="-285750">
              <a:buFont typeface="Arial"/>
              <a:buChar char="•"/>
            </a:pPr>
            <a:r>
              <a:rPr lang="en-AU" dirty="0" smtClean="0">
                <a:solidFill>
                  <a:srgbClr val="000000"/>
                </a:solidFill>
              </a:rPr>
              <a:t>Apprenticeship into scholarly writing </a:t>
            </a:r>
          </a:p>
          <a:p>
            <a:pPr marL="742950" lvl="1" indent="-285750">
              <a:buFont typeface="Arial"/>
              <a:buChar char="•"/>
            </a:pPr>
            <a:r>
              <a:rPr lang="en-AU" dirty="0" smtClean="0">
                <a:solidFill>
                  <a:srgbClr val="000000"/>
                </a:solidFill>
              </a:rPr>
              <a:t>By treating undergraduate education as a research apprenticeship: </a:t>
            </a:r>
          </a:p>
          <a:p>
            <a:pPr marL="742950" lvl="1" indent="-285750"/>
            <a:r>
              <a:rPr lang="en-AU" dirty="0" smtClean="0">
                <a:solidFill>
                  <a:srgbClr val="000000"/>
                </a:solidFill>
              </a:rPr>
              <a:t>	“The problems of students whose plagiarism is unintentional would be handled proactively as part of the education process, rather than as a remedial issue after a ‘breach of integrity’ is identified” (McGowan, 2010, P8)</a:t>
            </a:r>
            <a:r>
              <a:rPr lang="en-AU" dirty="0" smtClean="0">
                <a:solidFill>
                  <a:srgbClr val="FF0000"/>
                </a:solidFill>
              </a:rPr>
              <a:t> </a:t>
            </a:r>
            <a:endParaRPr lang="en-AU" b="1" i="1" dirty="0" smtClean="0">
              <a:solidFill>
                <a:srgbClr val="FF0000"/>
              </a:solidFill>
            </a:endParaRPr>
          </a:p>
        </p:txBody>
      </p:sp>
    </p:spTree>
    <p:extLst>
      <p:ext uri="{BB962C8B-B14F-4D97-AF65-F5344CB8AC3E}">
        <p14:creationId xmlns:p14="http://schemas.microsoft.com/office/powerpoint/2010/main" val="37597675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8171" y="55516"/>
            <a:ext cx="8170879" cy="2931572"/>
          </a:xfrm>
          <a:prstGeom prst="rect">
            <a:avLst/>
          </a:prstGeom>
        </p:spPr>
        <p:txBody>
          <a:bodyPr wrap="square">
            <a:spAutoFit/>
          </a:bodyPr>
          <a:lstStyle/>
          <a:p>
            <a:pPr marL="109728" lvl="0" algn="r">
              <a:spcAft>
                <a:spcPts val="500"/>
              </a:spcAft>
              <a:defRPr/>
            </a:pPr>
            <a:r>
              <a:rPr lang="en-AU" sz="4000" dirty="0">
                <a:solidFill>
                  <a:prstClr val="black"/>
                </a:solidFill>
              </a:rPr>
              <a:t>current approaches</a:t>
            </a:r>
          </a:p>
          <a:p>
            <a:pPr marL="109728" algn="r">
              <a:spcAft>
                <a:spcPts val="500"/>
              </a:spcAft>
              <a:defRPr/>
            </a:pPr>
            <a:r>
              <a:rPr lang="en-AU" sz="3200" dirty="0" smtClean="0"/>
              <a:t>an aligned approach</a:t>
            </a:r>
          </a:p>
          <a:p>
            <a:pPr marL="109728" algn="r">
              <a:spcAft>
                <a:spcPts val="500"/>
              </a:spcAft>
              <a:defRPr/>
            </a:pPr>
            <a:endParaRPr lang="en-AU" sz="2800" dirty="0" smtClean="0"/>
          </a:p>
          <a:p>
            <a:pPr marL="342900" indent="-342900">
              <a:buFont typeface="Arial" pitchFamily="34" charset="0"/>
              <a:buChar char="•"/>
            </a:pPr>
            <a:r>
              <a:rPr lang="en-AU" sz="2400" dirty="0"/>
              <a:t>a</a:t>
            </a:r>
            <a:r>
              <a:rPr lang="en-AU" sz="2400" dirty="0" smtClean="0"/>
              <a:t>n </a:t>
            </a:r>
            <a:r>
              <a:rPr lang="en-AU" sz="2400" dirty="0"/>
              <a:t>holistic institutional </a:t>
            </a:r>
            <a:r>
              <a:rPr lang="en-AU" sz="2400" dirty="0" smtClean="0"/>
              <a:t>approach (Macdonald &amp; Carroll 2006)</a:t>
            </a:r>
          </a:p>
          <a:p>
            <a:pPr marL="342900" indent="-342900">
              <a:buFont typeface="Arial" pitchFamily="34" charset="0"/>
              <a:buChar char="•"/>
            </a:pPr>
            <a:r>
              <a:rPr lang="en-AU" sz="2400" dirty="0"/>
              <a:t>a</a:t>
            </a:r>
            <a:r>
              <a:rPr lang="en-AU" sz="2400" dirty="0" smtClean="0"/>
              <a:t>ligning policy and practice (East 2009) </a:t>
            </a:r>
          </a:p>
          <a:p>
            <a:pPr marL="342900" indent="-342900">
              <a:buFont typeface="Arial" pitchFamily="34" charset="0"/>
              <a:buChar char="•"/>
            </a:pPr>
            <a:r>
              <a:rPr lang="en-AU" sz="2400" dirty="0" smtClean="0"/>
              <a:t>Bertram Gallant (2011)</a:t>
            </a:r>
          </a:p>
        </p:txBody>
      </p:sp>
      <p:graphicFrame>
        <p:nvGraphicFramePr>
          <p:cNvPr id="3" name="Diagram 2"/>
          <p:cNvGraphicFramePr/>
          <p:nvPr>
            <p:extLst>
              <p:ext uri="{D42A27DB-BD31-4B8C-83A1-F6EECF244321}">
                <p14:modId xmlns:p14="http://schemas.microsoft.com/office/powerpoint/2010/main" val="1696838157"/>
              </p:ext>
            </p:extLst>
          </p:nvPr>
        </p:nvGraphicFramePr>
        <p:xfrm>
          <a:off x="2064655" y="2799800"/>
          <a:ext cx="5180202" cy="36968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5458069" y="6144994"/>
            <a:ext cx="3481431" cy="369332"/>
          </a:xfrm>
          <a:prstGeom prst="rect">
            <a:avLst/>
          </a:prstGeom>
          <a:noFill/>
        </p:spPr>
        <p:txBody>
          <a:bodyPr wrap="square" rtlCol="0">
            <a:spAutoFit/>
          </a:bodyPr>
          <a:lstStyle/>
          <a:p>
            <a:r>
              <a:rPr lang="en-AU" dirty="0" smtClean="0"/>
              <a:t>Diagram from Bretag et al. (2011b)</a:t>
            </a:r>
            <a:endParaRPr lang="en-AU" dirty="0"/>
          </a:p>
        </p:txBody>
      </p:sp>
    </p:spTree>
    <p:extLst>
      <p:ext uri="{BB962C8B-B14F-4D97-AF65-F5344CB8AC3E}">
        <p14:creationId xmlns:p14="http://schemas.microsoft.com/office/powerpoint/2010/main" val="22004766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8171" y="193507"/>
            <a:ext cx="8170879" cy="6252993"/>
          </a:xfrm>
          <a:prstGeom prst="rect">
            <a:avLst/>
          </a:prstGeom>
        </p:spPr>
        <p:txBody>
          <a:bodyPr wrap="square">
            <a:spAutoFit/>
          </a:bodyPr>
          <a:lstStyle/>
          <a:p>
            <a:pPr marL="109728" algn="r">
              <a:spcAft>
                <a:spcPts val="500"/>
              </a:spcAft>
              <a:defRPr/>
            </a:pPr>
            <a:r>
              <a:rPr lang="en-AU" sz="4000" dirty="0">
                <a:solidFill>
                  <a:srgbClr val="000000"/>
                </a:solidFill>
              </a:rPr>
              <a:t>p</a:t>
            </a:r>
            <a:r>
              <a:rPr lang="en-AU" sz="4000" dirty="0" smtClean="0">
                <a:solidFill>
                  <a:srgbClr val="000000"/>
                </a:solidFill>
              </a:rPr>
              <a:t>roject data </a:t>
            </a:r>
          </a:p>
          <a:p>
            <a:pPr marL="109728" algn="r">
              <a:spcAft>
                <a:spcPts val="500"/>
              </a:spcAft>
              <a:defRPr/>
            </a:pPr>
            <a:r>
              <a:rPr lang="en-AU" sz="4000" dirty="0" smtClean="0">
                <a:solidFill>
                  <a:srgbClr val="000000"/>
                </a:solidFill>
              </a:rPr>
              <a:t>&amp; recommendations</a:t>
            </a:r>
            <a:endParaRPr lang="en-AU" sz="4000" dirty="0">
              <a:solidFill>
                <a:srgbClr val="000000"/>
              </a:solidFill>
            </a:endParaRPr>
          </a:p>
          <a:p>
            <a:pPr lvl="1"/>
            <a:endParaRPr lang="en-AU" sz="2400" dirty="0" smtClean="0">
              <a:solidFill>
                <a:srgbClr val="000000"/>
              </a:solidFill>
            </a:endParaRPr>
          </a:p>
          <a:p>
            <a:pPr lvl="1"/>
            <a:endParaRPr lang="en-AU" sz="2400" dirty="0" smtClean="0">
              <a:solidFill>
                <a:srgbClr val="000000"/>
              </a:solidFill>
            </a:endParaRPr>
          </a:p>
          <a:p>
            <a:pPr lvl="1"/>
            <a:r>
              <a:rPr lang="en-AU" sz="2400" dirty="0" smtClean="0">
                <a:solidFill>
                  <a:srgbClr val="000000"/>
                </a:solidFill>
              </a:rPr>
              <a:t>The following slides provide excerpts from the </a:t>
            </a:r>
            <a:r>
              <a:rPr lang="en-AU" sz="2400" i="1" dirty="0" smtClean="0">
                <a:solidFill>
                  <a:srgbClr val="000000"/>
                </a:solidFill>
              </a:rPr>
              <a:t>AISP </a:t>
            </a:r>
            <a:r>
              <a:rPr lang="en-AU" sz="2400" dirty="0" smtClean="0">
                <a:solidFill>
                  <a:srgbClr val="000000"/>
                </a:solidFill>
              </a:rPr>
              <a:t>project data from </a:t>
            </a:r>
          </a:p>
          <a:p>
            <a:pPr lvl="1"/>
            <a:endParaRPr lang="en-AU" sz="2400" dirty="0">
              <a:solidFill>
                <a:srgbClr val="000000"/>
              </a:solidFill>
            </a:endParaRPr>
          </a:p>
          <a:p>
            <a:pPr marL="1257300" lvl="2" indent="-342900">
              <a:buFont typeface="Arial"/>
              <a:buChar char="•"/>
            </a:pPr>
            <a:r>
              <a:rPr lang="en-AU" sz="2400" dirty="0" smtClean="0">
                <a:solidFill>
                  <a:srgbClr val="000000"/>
                </a:solidFill>
              </a:rPr>
              <a:t>39 Australian University  policies</a:t>
            </a:r>
          </a:p>
          <a:p>
            <a:pPr marL="1257300" lvl="2" indent="-342900">
              <a:buFont typeface="Arial"/>
              <a:buChar char="•"/>
            </a:pPr>
            <a:r>
              <a:rPr lang="en-AU" sz="2400" dirty="0" smtClean="0">
                <a:solidFill>
                  <a:srgbClr val="000000"/>
                </a:solidFill>
              </a:rPr>
              <a:t>Student and staff comments</a:t>
            </a:r>
          </a:p>
          <a:p>
            <a:pPr lvl="1"/>
            <a:endParaRPr lang="en-AU" sz="2400" dirty="0">
              <a:solidFill>
                <a:srgbClr val="000000"/>
              </a:solidFill>
            </a:endParaRPr>
          </a:p>
          <a:p>
            <a:pPr lvl="1"/>
            <a:r>
              <a:rPr lang="en-AU" sz="2400" dirty="0" smtClean="0">
                <a:solidFill>
                  <a:srgbClr val="000000"/>
                </a:solidFill>
              </a:rPr>
              <a:t>with recommendations for good practice which are summarised at the end of this presentation</a:t>
            </a:r>
          </a:p>
          <a:p>
            <a:pPr marL="342900" indent="-342900">
              <a:buFont typeface="Arial" pitchFamily="34" charset="0"/>
              <a:buChar char="•"/>
            </a:pPr>
            <a:endParaRPr lang="en-AU" sz="2400" dirty="0" smtClean="0"/>
          </a:p>
          <a:p>
            <a:pPr marL="342900" indent="-342900">
              <a:buFont typeface="Arial" pitchFamily="34" charset="0"/>
              <a:buChar char="•"/>
            </a:pPr>
            <a:endParaRPr lang="en-AU" sz="2400" dirty="0"/>
          </a:p>
          <a:p>
            <a:pPr marL="342900" indent="-342900">
              <a:buFont typeface="Arial" pitchFamily="34" charset="0"/>
              <a:buChar char="•"/>
            </a:pPr>
            <a:endParaRPr lang="en-AU" sz="2400" dirty="0"/>
          </a:p>
        </p:txBody>
      </p:sp>
    </p:spTree>
    <p:extLst>
      <p:ext uri="{BB962C8B-B14F-4D97-AF65-F5344CB8AC3E}">
        <p14:creationId xmlns:p14="http://schemas.microsoft.com/office/powerpoint/2010/main" val="29325506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1001" y="333303"/>
            <a:ext cx="8493259" cy="5396349"/>
          </a:xfrm>
          <a:prstGeom prst="rect">
            <a:avLst/>
          </a:prstGeom>
        </p:spPr>
        <p:txBody>
          <a:bodyPr wrap="square">
            <a:spAutoFit/>
          </a:bodyPr>
          <a:lstStyle/>
          <a:p>
            <a:pPr marL="109728" algn="r">
              <a:spcAft>
                <a:spcPts val="500"/>
              </a:spcAft>
              <a:defRPr/>
            </a:pPr>
            <a:r>
              <a:rPr lang="en-AU" sz="3200" dirty="0" smtClean="0"/>
              <a:t>policies</a:t>
            </a:r>
          </a:p>
          <a:p>
            <a:pPr marL="109728" algn="r">
              <a:spcAft>
                <a:spcPts val="500"/>
              </a:spcAft>
              <a:defRPr/>
            </a:pPr>
            <a:r>
              <a:rPr lang="en-AU" sz="2800" i="1" dirty="0" smtClean="0"/>
              <a:t>Academic </a:t>
            </a:r>
            <a:r>
              <a:rPr lang="en-AU" sz="2800" i="1" dirty="0"/>
              <a:t>integrity </a:t>
            </a:r>
            <a:r>
              <a:rPr lang="en-AU" sz="2800" i="1" dirty="0" smtClean="0"/>
              <a:t>in </a:t>
            </a:r>
            <a:r>
              <a:rPr lang="en-AU" sz="2800" i="1" dirty="0"/>
              <a:t>policies </a:t>
            </a:r>
            <a:r>
              <a:rPr lang="en-AU" sz="2800" i="1" dirty="0" smtClean="0"/>
              <a:t>of </a:t>
            </a:r>
          </a:p>
          <a:p>
            <a:pPr marL="109728" algn="r">
              <a:spcAft>
                <a:spcPts val="500"/>
              </a:spcAft>
              <a:defRPr/>
            </a:pPr>
            <a:r>
              <a:rPr lang="en-AU" sz="2800" i="1" dirty="0" smtClean="0"/>
              <a:t>39 Australian </a:t>
            </a:r>
            <a:r>
              <a:rPr lang="en-AU" sz="2800" i="1" dirty="0"/>
              <a:t>universities</a:t>
            </a:r>
          </a:p>
          <a:p>
            <a:pPr marL="109728" algn="r">
              <a:spcAft>
                <a:spcPts val="500"/>
              </a:spcAft>
              <a:defRPr/>
            </a:pPr>
            <a:r>
              <a:rPr lang="en-AU" sz="2800" b="1" dirty="0" smtClean="0"/>
              <a:t> </a:t>
            </a:r>
          </a:p>
          <a:p>
            <a:pPr marL="800100" lvl="1" indent="-342900">
              <a:buFont typeface="Arial" pitchFamily="34" charset="0"/>
              <a:buChar char="•"/>
            </a:pPr>
            <a:r>
              <a:rPr lang="en-AU" sz="2400" dirty="0" smtClean="0"/>
              <a:t>a </a:t>
            </a:r>
            <a:r>
              <a:rPr lang="en-AU" sz="2400" dirty="0"/>
              <a:t>moral </a:t>
            </a:r>
            <a:r>
              <a:rPr lang="en-AU" sz="2400" dirty="0" smtClean="0"/>
              <a:t>issue –  values to be upheld; punitive </a:t>
            </a:r>
            <a:r>
              <a:rPr lang="en-AU" sz="2400" dirty="0"/>
              <a:t>for misconduct: </a:t>
            </a:r>
            <a:r>
              <a:rPr lang="en-AU" sz="2400" dirty="0" smtClean="0"/>
              <a:t>as </a:t>
            </a:r>
            <a:r>
              <a:rPr lang="en-AU" sz="2400" b="1" dirty="0" smtClean="0"/>
              <a:t>deterrent</a:t>
            </a:r>
          </a:p>
          <a:p>
            <a:pPr marL="800100" lvl="1" indent="-342900">
              <a:buFont typeface="Arial" pitchFamily="34" charset="0"/>
              <a:buChar char="•"/>
            </a:pPr>
            <a:endParaRPr lang="en-US" sz="2000" dirty="0">
              <a:latin typeface="Arial"/>
              <a:cs typeface="Arial"/>
            </a:endParaRPr>
          </a:p>
          <a:p>
            <a:pPr marL="800100" lvl="1" indent="-342900">
              <a:buFont typeface="Arial" pitchFamily="34" charset="0"/>
              <a:buChar char="•"/>
            </a:pPr>
            <a:r>
              <a:rPr lang="en-AU" sz="2400" dirty="0" smtClean="0"/>
              <a:t>scholarly practice </a:t>
            </a:r>
            <a:r>
              <a:rPr lang="en-AU" sz="2400" dirty="0"/>
              <a:t>– educational: information, </a:t>
            </a:r>
            <a:r>
              <a:rPr lang="en-AU" sz="2400" dirty="0" smtClean="0"/>
              <a:t>referencing guides, quizzes, learning modules, curriculum embedded:  for the </a:t>
            </a:r>
            <a:r>
              <a:rPr lang="en-AU" sz="2400" b="1" dirty="0" smtClean="0"/>
              <a:t>development of competence</a:t>
            </a:r>
          </a:p>
          <a:p>
            <a:pPr marL="800100" lvl="1" indent="-342900">
              <a:buFont typeface="Arial" pitchFamily="34" charset="0"/>
              <a:buChar char="•"/>
            </a:pPr>
            <a:endParaRPr lang="en-AU" sz="2400" dirty="0" smtClean="0"/>
          </a:p>
          <a:p>
            <a:pPr marL="800100" lvl="1" indent="-342900">
              <a:buFont typeface="Arial" pitchFamily="34" charset="0"/>
              <a:buChar char="•"/>
            </a:pPr>
            <a:r>
              <a:rPr lang="en-AU" sz="2400" dirty="0" smtClean="0"/>
              <a:t>an attribute </a:t>
            </a:r>
            <a:r>
              <a:rPr lang="en-AU" sz="2400" dirty="0" smtClean="0">
                <a:solidFill>
                  <a:srgbClr val="000000"/>
                </a:solidFill>
              </a:rPr>
              <a:t>– </a:t>
            </a:r>
            <a:r>
              <a:rPr lang="en-AU" sz="2400" b="1" dirty="0" smtClean="0">
                <a:solidFill>
                  <a:srgbClr val="000000"/>
                </a:solidFill>
              </a:rPr>
              <a:t>as one of the outcomes</a:t>
            </a:r>
            <a:r>
              <a:rPr lang="en-AU" sz="2400" b="1" dirty="0" smtClean="0">
                <a:solidFill>
                  <a:srgbClr val="FF0000"/>
                </a:solidFill>
              </a:rPr>
              <a:t> </a:t>
            </a:r>
            <a:r>
              <a:rPr lang="en-AU" sz="2400" dirty="0" smtClean="0"/>
              <a:t>of university education</a:t>
            </a:r>
          </a:p>
        </p:txBody>
      </p:sp>
    </p:spTree>
    <p:extLst>
      <p:ext uri="{BB962C8B-B14F-4D97-AF65-F5344CB8AC3E}">
        <p14:creationId xmlns:p14="http://schemas.microsoft.com/office/powerpoint/2010/main" val="39034029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4463" y="460067"/>
            <a:ext cx="8414588" cy="6006772"/>
          </a:xfrm>
          <a:prstGeom prst="rect">
            <a:avLst/>
          </a:prstGeom>
        </p:spPr>
        <p:txBody>
          <a:bodyPr wrap="square">
            <a:spAutoFit/>
          </a:bodyPr>
          <a:lstStyle/>
          <a:p>
            <a:pPr marL="109728" algn="r">
              <a:spcAft>
                <a:spcPts val="500"/>
              </a:spcAft>
              <a:defRPr/>
            </a:pPr>
            <a:r>
              <a:rPr lang="en-AU" sz="3200" dirty="0" smtClean="0"/>
              <a:t>policies</a:t>
            </a:r>
          </a:p>
          <a:p>
            <a:pPr marL="109728" algn="r">
              <a:spcAft>
                <a:spcPts val="500"/>
              </a:spcAft>
              <a:defRPr/>
            </a:pPr>
            <a:r>
              <a:rPr lang="en-AU" sz="2800" i="1" dirty="0" smtClean="0">
                <a:solidFill>
                  <a:srgbClr val="000000"/>
                </a:solidFill>
              </a:rPr>
              <a:t>academic integrity </a:t>
            </a:r>
            <a:r>
              <a:rPr lang="en-AU" sz="2800" i="1" dirty="0">
                <a:solidFill>
                  <a:srgbClr val="000000"/>
                </a:solidFill>
              </a:rPr>
              <a:t>s</a:t>
            </a:r>
            <a:r>
              <a:rPr lang="en-AU" sz="2800" i="1" dirty="0" smtClean="0">
                <a:solidFill>
                  <a:srgbClr val="000000"/>
                </a:solidFill>
              </a:rPr>
              <a:t>tatement</a:t>
            </a:r>
            <a:endParaRPr lang="en-AU" sz="2800" i="1" dirty="0">
              <a:solidFill>
                <a:srgbClr val="000000"/>
              </a:solidFill>
            </a:endParaRPr>
          </a:p>
          <a:p>
            <a:pPr lvl="1"/>
            <a:endParaRPr lang="en-AU" sz="2400" b="1" dirty="0" smtClean="0"/>
          </a:p>
          <a:p>
            <a:pPr lvl="1"/>
            <a:endParaRPr lang="en-AU" sz="2400" b="1" i="1" dirty="0" smtClean="0"/>
          </a:p>
          <a:p>
            <a:pPr lvl="1"/>
            <a:r>
              <a:rPr lang="en-AU" sz="2400" i="1" dirty="0" smtClean="0"/>
              <a:t>Academic </a:t>
            </a:r>
            <a:r>
              <a:rPr lang="en-AU" sz="2400" i="1" dirty="0"/>
              <a:t>integrity is about mastering the </a:t>
            </a:r>
            <a:r>
              <a:rPr lang="en-AU" sz="2400" b="1" i="1" dirty="0"/>
              <a:t>art of scholarship</a:t>
            </a:r>
            <a:r>
              <a:rPr lang="en-AU" sz="2400" i="1" dirty="0"/>
              <a:t>. Scholarship involves researching, understanding and </a:t>
            </a:r>
            <a:r>
              <a:rPr lang="en-AU" sz="2400" b="1" i="1" dirty="0"/>
              <a:t>building upon the work of others </a:t>
            </a:r>
            <a:r>
              <a:rPr lang="en-AU" sz="2400" i="1" dirty="0"/>
              <a:t>and requires that you give credit where it is due </a:t>
            </a:r>
            <a:r>
              <a:rPr lang="en-AU" sz="2400" b="1" i="1" dirty="0"/>
              <a:t>and acknowledge the contributions of others </a:t>
            </a:r>
            <a:r>
              <a:rPr lang="en-AU" sz="2400" i="1" dirty="0"/>
              <a:t>to your own intellectual efforts. At its core, academic integrity requires </a:t>
            </a:r>
            <a:r>
              <a:rPr lang="en-AU" sz="2400" b="1" i="1" dirty="0"/>
              <a:t>honesty</a:t>
            </a:r>
            <a:r>
              <a:rPr lang="en-AU" sz="2400" i="1" dirty="0"/>
              <a:t>. This involves being responsible for </a:t>
            </a:r>
            <a:r>
              <a:rPr lang="en-AU" sz="2400" b="1" i="1" dirty="0"/>
              <a:t>ethical scholarship</a:t>
            </a:r>
            <a:r>
              <a:rPr lang="en-AU" sz="2400" i="1" dirty="0"/>
              <a:t> and for knowing what </a:t>
            </a:r>
            <a:r>
              <a:rPr lang="en-AU" sz="2400" b="1" i="1" dirty="0"/>
              <a:t>academic dishonesty </a:t>
            </a:r>
            <a:r>
              <a:rPr lang="en-AU" sz="2400" i="1" dirty="0"/>
              <a:t>is and </a:t>
            </a:r>
            <a:r>
              <a:rPr lang="en-AU" sz="2400" b="1" i="1" dirty="0"/>
              <a:t>how to avoid it.  </a:t>
            </a:r>
            <a:endParaRPr lang="en-AU" sz="2400" b="1" i="1" dirty="0" smtClean="0"/>
          </a:p>
          <a:p>
            <a:endParaRPr lang="en-AU" sz="2400" dirty="0" smtClean="0">
              <a:solidFill>
                <a:srgbClr val="660066"/>
              </a:solidFill>
            </a:endParaRPr>
          </a:p>
          <a:p>
            <a:pPr algn="r"/>
            <a:r>
              <a:rPr lang="en-AU" sz="2400" dirty="0" smtClean="0"/>
              <a:t>(</a:t>
            </a:r>
            <a:r>
              <a:rPr lang="en-AU" sz="2400" dirty="0"/>
              <a:t>University of </a:t>
            </a:r>
            <a:r>
              <a:rPr lang="en-AU" sz="2400" dirty="0" smtClean="0"/>
              <a:t>Tasmania: </a:t>
            </a:r>
            <a:r>
              <a:rPr lang="en-AU" sz="2400" i="1" u="sng" dirty="0" smtClean="0"/>
              <a:t>Academic Integrity</a:t>
            </a:r>
            <a:r>
              <a:rPr lang="en-AU" sz="2400" u="sng" dirty="0" smtClean="0"/>
              <a:t>, 2008</a:t>
            </a:r>
            <a:r>
              <a:rPr lang="en-AU" sz="2400" dirty="0" smtClean="0"/>
              <a:t>) </a:t>
            </a:r>
            <a:endParaRPr lang="en-AU" sz="2400" dirty="0"/>
          </a:p>
          <a:p>
            <a:endParaRPr lang="en-AU" sz="2400" dirty="0" smtClean="0"/>
          </a:p>
        </p:txBody>
      </p:sp>
    </p:spTree>
    <p:extLst>
      <p:ext uri="{BB962C8B-B14F-4D97-AF65-F5344CB8AC3E}">
        <p14:creationId xmlns:p14="http://schemas.microsoft.com/office/powerpoint/2010/main" val="8979270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3148" y="227997"/>
            <a:ext cx="8170879" cy="1079783"/>
          </a:xfrm>
          <a:prstGeom prst="rect">
            <a:avLst/>
          </a:prstGeom>
        </p:spPr>
        <p:txBody>
          <a:bodyPr wrap="square">
            <a:spAutoFit/>
          </a:bodyPr>
          <a:lstStyle/>
          <a:p>
            <a:pPr marL="109728" algn="r">
              <a:spcAft>
                <a:spcPts val="500"/>
              </a:spcAft>
              <a:defRPr/>
            </a:pPr>
            <a:r>
              <a:rPr lang="en-AU" sz="3200" dirty="0" smtClean="0">
                <a:solidFill>
                  <a:srgbClr val="000000"/>
                </a:solidFill>
              </a:rPr>
              <a:t>policies</a:t>
            </a:r>
            <a:r>
              <a:rPr lang="en-AU" sz="3200" b="1" dirty="0" smtClean="0"/>
              <a:t> </a:t>
            </a:r>
          </a:p>
          <a:p>
            <a:pPr marL="109728" algn="r">
              <a:spcAft>
                <a:spcPts val="500"/>
              </a:spcAft>
              <a:defRPr/>
            </a:pPr>
            <a:r>
              <a:rPr lang="en-AU" sz="2800" i="1" dirty="0" smtClean="0">
                <a:solidFill>
                  <a:srgbClr val="000000"/>
                </a:solidFill>
              </a:rPr>
              <a:t>recommendations</a:t>
            </a:r>
          </a:p>
        </p:txBody>
      </p:sp>
      <p:pic>
        <p:nvPicPr>
          <p:cNvPr id="3" name="Picture 2" descr="Description: Knot Diagram.jpg"/>
          <p:cNvPicPr/>
          <p:nvPr/>
        </p:nvPicPr>
        <p:blipFill>
          <a:blip r:embed="rId2"/>
          <a:srcRect/>
          <a:stretch>
            <a:fillRect/>
          </a:stretch>
        </p:blipFill>
        <p:spPr bwMode="auto">
          <a:xfrm>
            <a:off x="6072554" y="1782857"/>
            <a:ext cx="2909915" cy="2742251"/>
          </a:xfrm>
          <a:prstGeom prst="rect">
            <a:avLst/>
          </a:prstGeom>
          <a:noFill/>
          <a:ln w="9525">
            <a:noFill/>
            <a:miter lim="800000"/>
            <a:headEnd/>
            <a:tailEnd/>
          </a:ln>
        </p:spPr>
      </p:pic>
      <p:sp>
        <p:nvSpPr>
          <p:cNvPr id="4" name="TextBox 3"/>
          <p:cNvSpPr txBox="1"/>
          <p:nvPr/>
        </p:nvSpPr>
        <p:spPr>
          <a:xfrm>
            <a:off x="187569" y="1782857"/>
            <a:ext cx="5990492" cy="4585871"/>
          </a:xfrm>
          <a:prstGeom prst="rect">
            <a:avLst/>
          </a:prstGeom>
          <a:noFill/>
        </p:spPr>
        <p:txBody>
          <a:bodyPr wrap="square" rtlCol="0">
            <a:spAutoFit/>
          </a:bodyPr>
          <a:lstStyle/>
          <a:p>
            <a:r>
              <a:rPr lang="en-AU" sz="2400" b="1" dirty="0" smtClean="0"/>
              <a:t>Core elements of exemplary academic </a:t>
            </a:r>
            <a:r>
              <a:rPr lang="en-AU" sz="2400" b="1" dirty="0" smtClean="0"/>
              <a:t>i</a:t>
            </a:r>
            <a:r>
              <a:rPr lang="en-AU" sz="2400" b="1" dirty="0" smtClean="0"/>
              <a:t>ntegrity policy</a:t>
            </a:r>
            <a:r>
              <a:rPr lang="en-AU" sz="2400" b="1" dirty="0" smtClean="0">
                <a:solidFill>
                  <a:srgbClr val="7030A0"/>
                </a:solidFill>
              </a:rPr>
              <a:t/>
            </a:r>
            <a:br>
              <a:rPr lang="en-AU" sz="2400" b="1" dirty="0" smtClean="0">
                <a:solidFill>
                  <a:srgbClr val="7030A0"/>
                </a:solidFill>
              </a:rPr>
            </a:br>
            <a:endParaRPr lang="en-AU" sz="2400" b="1" dirty="0" smtClean="0">
              <a:solidFill>
                <a:srgbClr val="7030A0"/>
              </a:solidFill>
            </a:endParaRPr>
          </a:p>
          <a:p>
            <a:r>
              <a:rPr lang="en-AU" sz="2000" b="1" dirty="0" smtClean="0">
                <a:solidFill>
                  <a:srgbClr val="7030A0"/>
                </a:solidFill>
              </a:rPr>
              <a:t>Access </a:t>
            </a:r>
            <a:r>
              <a:rPr lang="en-AU" sz="2000" dirty="0"/>
              <a:t>easy to locate, read, concise, comprehensible </a:t>
            </a:r>
          </a:p>
          <a:p>
            <a:endParaRPr lang="en-AU" sz="2000" b="1" dirty="0">
              <a:solidFill>
                <a:srgbClr val="7030A0"/>
              </a:solidFill>
            </a:endParaRPr>
          </a:p>
          <a:p>
            <a:r>
              <a:rPr lang="en-AU" sz="2000" b="1" dirty="0">
                <a:solidFill>
                  <a:srgbClr val="7030A0"/>
                </a:solidFill>
              </a:rPr>
              <a:t>Approach </a:t>
            </a:r>
            <a:r>
              <a:rPr lang="en-AU" sz="2000" dirty="0"/>
              <a:t>s</a:t>
            </a:r>
            <a:r>
              <a:rPr lang="en-AU" sz="2000" dirty="0" smtClean="0"/>
              <a:t>tatement </a:t>
            </a:r>
            <a:r>
              <a:rPr lang="en-AU" sz="2000" dirty="0"/>
              <a:t>of purpose includes educative focus; </a:t>
            </a:r>
            <a:r>
              <a:rPr lang="en-AU" sz="2000" dirty="0" smtClean="0"/>
              <a:t>institutional </a:t>
            </a:r>
            <a:r>
              <a:rPr lang="en-AU" sz="2000" dirty="0"/>
              <a:t>commitment to academic integrity </a:t>
            </a:r>
            <a:endParaRPr lang="en-AU" sz="2000" b="1" dirty="0">
              <a:solidFill>
                <a:srgbClr val="7030A0"/>
              </a:solidFill>
            </a:endParaRPr>
          </a:p>
          <a:p>
            <a:endParaRPr lang="en-AU" sz="2000" b="1" dirty="0">
              <a:solidFill>
                <a:srgbClr val="7030A0"/>
              </a:solidFill>
            </a:endParaRPr>
          </a:p>
          <a:p>
            <a:r>
              <a:rPr lang="en-AU" sz="2000" b="1" dirty="0">
                <a:solidFill>
                  <a:srgbClr val="7030A0"/>
                </a:solidFill>
              </a:rPr>
              <a:t>Responsibility </a:t>
            </a:r>
            <a:r>
              <a:rPr lang="en-AU" sz="2000" dirty="0"/>
              <a:t>outlines responsibilities for </a:t>
            </a:r>
            <a:r>
              <a:rPr lang="en-AU" sz="2000" b="1" dirty="0" smtClean="0">
                <a:solidFill>
                  <a:srgbClr val="000000"/>
                </a:solidFill>
              </a:rPr>
              <a:t>all</a:t>
            </a:r>
            <a:r>
              <a:rPr lang="en-AU" sz="2000" dirty="0" smtClean="0">
                <a:solidFill>
                  <a:srgbClr val="FF0000"/>
                </a:solidFill>
              </a:rPr>
              <a:t> </a:t>
            </a:r>
            <a:r>
              <a:rPr lang="en-AU" sz="2000" dirty="0"/>
              <a:t>stakeholders.</a:t>
            </a:r>
          </a:p>
          <a:p>
            <a:endParaRPr lang="en-AU" sz="2000" b="1" dirty="0">
              <a:solidFill>
                <a:srgbClr val="7030A0"/>
              </a:solidFill>
            </a:endParaRPr>
          </a:p>
          <a:p>
            <a:r>
              <a:rPr lang="en-AU" sz="2000" b="1" dirty="0">
                <a:solidFill>
                  <a:srgbClr val="7030A0"/>
                </a:solidFill>
              </a:rPr>
              <a:t>Detail </a:t>
            </a:r>
            <a:r>
              <a:rPr lang="en-AU" sz="2000" dirty="0"/>
              <a:t>description of breaches, outcomes and processes</a:t>
            </a:r>
            <a:endParaRPr lang="en-AU" sz="2000" b="1" dirty="0">
              <a:solidFill>
                <a:srgbClr val="7030A0"/>
              </a:solidFill>
            </a:endParaRPr>
          </a:p>
          <a:p>
            <a:endParaRPr lang="en-AU" sz="2000" b="1" dirty="0">
              <a:solidFill>
                <a:srgbClr val="7030A0"/>
              </a:solidFill>
            </a:endParaRPr>
          </a:p>
          <a:p>
            <a:r>
              <a:rPr lang="en-AU" sz="2000" b="1" dirty="0">
                <a:solidFill>
                  <a:srgbClr val="7030A0"/>
                </a:solidFill>
              </a:rPr>
              <a:t>Support </a:t>
            </a:r>
            <a:r>
              <a:rPr lang="en-AU" sz="2000" dirty="0"/>
              <a:t>systems to enable implementation of the policy</a:t>
            </a:r>
            <a:endParaRPr lang="en-AU" sz="2000" b="1" dirty="0">
              <a:solidFill>
                <a:srgbClr val="7030A0"/>
              </a:solidFill>
            </a:endParaRPr>
          </a:p>
        </p:txBody>
      </p:sp>
      <p:sp>
        <p:nvSpPr>
          <p:cNvPr id="5" name="TextBox 4"/>
          <p:cNvSpPr txBox="1"/>
          <p:nvPr/>
        </p:nvSpPr>
        <p:spPr>
          <a:xfrm>
            <a:off x="5913320" y="4747606"/>
            <a:ext cx="3228381" cy="1297791"/>
          </a:xfrm>
          <a:prstGeom prst="rect">
            <a:avLst/>
          </a:prstGeom>
          <a:noFill/>
        </p:spPr>
        <p:txBody>
          <a:bodyPr wrap="square" rtlCol="0">
            <a:spAutoFit/>
          </a:bodyPr>
          <a:lstStyle/>
          <a:p>
            <a:pPr marL="109728" algn="ctr">
              <a:spcAft>
                <a:spcPts val="500"/>
              </a:spcAft>
              <a:defRPr/>
            </a:pPr>
            <a:r>
              <a:rPr lang="en-AU" i="1" dirty="0" smtClean="0"/>
              <a:t>Core </a:t>
            </a:r>
            <a:r>
              <a:rPr lang="en-AU" i="1" dirty="0"/>
              <a:t>elements of exemplary academic integrity </a:t>
            </a:r>
            <a:r>
              <a:rPr lang="en-AU" i="1" dirty="0" smtClean="0"/>
              <a:t>policy</a:t>
            </a:r>
            <a:endParaRPr lang="en-AU" dirty="0"/>
          </a:p>
          <a:p>
            <a:pPr marL="109728" algn="r">
              <a:spcAft>
                <a:spcPts val="500"/>
              </a:spcAft>
              <a:defRPr/>
            </a:pPr>
            <a:r>
              <a:rPr lang="en-AU" sz="1600" dirty="0"/>
              <a:t>Bretag et al. 2011</a:t>
            </a:r>
            <a:r>
              <a:rPr lang="en-AU" sz="1600" dirty="0">
                <a:solidFill>
                  <a:srgbClr val="000000"/>
                </a:solidFill>
              </a:rPr>
              <a:t>b</a:t>
            </a:r>
            <a:r>
              <a:rPr lang="en-AU" sz="1600" dirty="0"/>
              <a:t> </a:t>
            </a:r>
          </a:p>
          <a:p>
            <a:endParaRPr lang="en-US" dirty="0"/>
          </a:p>
        </p:txBody>
      </p:sp>
      <p:pic>
        <p:nvPicPr>
          <p:cNvPr id="8" name="Content Placeholder 3" descr="ALTC logo options 2 sm.pdf"/>
          <p:cNvPicPr>
            <a:picLocks noChangeAspect="1"/>
          </p:cNvPicPr>
          <p:nvPr/>
        </p:nvPicPr>
        <p:blipFill>
          <a:blip r:embed="rId3"/>
          <a:srcRect t="65985" r="50576" b="-67"/>
          <a:stretch>
            <a:fillRect/>
          </a:stretch>
        </p:blipFill>
        <p:spPr>
          <a:xfrm>
            <a:off x="187569" y="0"/>
            <a:ext cx="2781346" cy="1430216"/>
          </a:xfrm>
          <a:prstGeom prst="rect">
            <a:avLst/>
          </a:prstGeom>
        </p:spPr>
      </p:pic>
    </p:spTree>
    <p:extLst>
      <p:ext uri="{BB962C8B-B14F-4D97-AF65-F5344CB8AC3E}">
        <p14:creationId xmlns:p14="http://schemas.microsoft.com/office/powerpoint/2010/main" val="19344909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3386" y="632480"/>
            <a:ext cx="8018583" cy="6617197"/>
          </a:xfrm>
          <a:prstGeom prst="rect">
            <a:avLst/>
          </a:prstGeom>
          <a:noFill/>
        </p:spPr>
        <p:txBody>
          <a:bodyPr wrap="square" rtlCol="0">
            <a:spAutoFit/>
          </a:bodyPr>
          <a:lstStyle/>
          <a:p>
            <a:endParaRPr lang="en-US" dirty="0" smtClean="0"/>
          </a:p>
          <a:p>
            <a:endParaRPr lang="en-US" dirty="0"/>
          </a:p>
          <a:p>
            <a:endParaRPr lang="en-US" dirty="0" smtClean="0"/>
          </a:p>
          <a:p>
            <a:endParaRPr lang="en-US" dirty="0"/>
          </a:p>
          <a:p>
            <a:pPr marL="457200" lvl="0" indent="-457200">
              <a:buFont typeface="Arial"/>
              <a:buChar char="•"/>
            </a:pPr>
            <a:endParaRPr lang="en-AU" sz="2800" dirty="0" smtClean="0"/>
          </a:p>
          <a:p>
            <a:r>
              <a:rPr lang="en-US" sz="2800" dirty="0"/>
              <a:t>students want</a:t>
            </a:r>
          </a:p>
          <a:p>
            <a:pPr lvl="0"/>
            <a:endParaRPr lang="en-AU" sz="2800" dirty="0"/>
          </a:p>
          <a:p>
            <a:pPr marL="457200" lvl="0" indent="-457200">
              <a:buFont typeface="Arial"/>
              <a:buChar char="•"/>
            </a:pPr>
            <a:r>
              <a:rPr lang="en-AU" sz="2800" dirty="0" smtClean="0"/>
              <a:t>more </a:t>
            </a:r>
            <a:r>
              <a:rPr lang="en-AU" sz="2800" dirty="0"/>
              <a:t>opportunities to practice</a:t>
            </a:r>
          </a:p>
          <a:p>
            <a:pPr marL="457200" lvl="0" indent="-457200">
              <a:buFont typeface="Arial"/>
              <a:buChar char="•"/>
            </a:pPr>
            <a:r>
              <a:rPr lang="en-AU" sz="2800" dirty="0"/>
              <a:t>more than generic information</a:t>
            </a:r>
          </a:p>
          <a:p>
            <a:pPr marL="457200" lvl="0" indent="-457200">
              <a:buFont typeface="Arial"/>
              <a:buChar char="•"/>
            </a:pPr>
            <a:r>
              <a:rPr lang="en-AU" sz="2800" dirty="0"/>
              <a:t>discipline-specific targeted </a:t>
            </a:r>
            <a:r>
              <a:rPr lang="en-AU" sz="2800" dirty="0" smtClean="0"/>
              <a:t>support</a:t>
            </a:r>
          </a:p>
          <a:p>
            <a:pPr marL="457200" lvl="0" indent="-457200">
              <a:buFont typeface="Arial"/>
              <a:buChar char="•"/>
            </a:pPr>
            <a:r>
              <a:rPr lang="en-AU" sz="2800" dirty="0" smtClean="0">
                <a:solidFill>
                  <a:srgbClr val="000000"/>
                </a:solidFill>
              </a:rPr>
              <a:t>to be engaged</a:t>
            </a:r>
            <a:endParaRPr lang="en-AU" sz="2800" dirty="0">
              <a:solidFill>
                <a:srgbClr val="000000"/>
              </a:solidFill>
            </a:endParaRPr>
          </a:p>
          <a:p>
            <a:pPr lvl="0"/>
            <a:r>
              <a:rPr lang="en-AU" sz="2800" dirty="0" smtClean="0"/>
              <a:t>	 		and </a:t>
            </a:r>
            <a:endParaRPr lang="en-AU" sz="2800" dirty="0"/>
          </a:p>
          <a:p>
            <a:pPr marL="457200" lvl="0" indent="-457200">
              <a:buFont typeface="Arial"/>
              <a:buChar char="•"/>
            </a:pPr>
            <a:r>
              <a:rPr lang="en-AU" sz="2800" dirty="0"/>
              <a:t>they notice inconsistencies</a:t>
            </a:r>
          </a:p>
          <a:p>
            <a:r>
              <a:rPr lang="en-US" sz="2800" dirty="0"/>
              <a:t> </a:t>
            </a:r>
            <a:endParaRPr lang="en-AU" sz="2800" dirty="0"/>
          </a:p>
          <a:p>
            <a:endParaRPr lang="en-US" dirty="0" smtClean="0"/>
          </a:p>
          <a:p>
            <a:endParaRPr lang="en-US" dirty="0"/>
          </a:p>
          <a:p>
            <a:endParaRPr lang="en-US" dirty="0" smtClean="0"/>
          </a:p>
          <a:p>
            <a:endParaRPr lang="en-US" dirty="0"/>
          </a:p>
        </p:txBody>
      </p:sp>
      <p:sp>
        <p:nvSpPr>
          <p:cNvPr id="5" name="TextBox 4"/>
          <p:cNvSpPr txBox="1"/>
          <p:nvPr/>
        </p:nvSpPr>
        <p:spPr>
          <a:xfrm>
            <a:off x="5035172" y="516505"/>
            <a:ext cx="3385662" cy="584776"/>
          </a:xfrm>
          <a:prstGeom prst="rect">
            <a:avLst/>
          </a:prstGeom>
          <a:noFill/>
        </p:spPr>
        <p:txBody>
          <a:bodyPr wrap="none" rtlCol="0">
            <a:spAutoFit/>
          </a:bodyPr>
          <a:lstStyle/>
          <a:p>
            <a:r>
              <a:rPr lang="en-US" sz="3200" b="1" dirty="0" smtClean="0">
                <a:solidFill>
                  <a:srgbClr val="000000"/>
                </a:solidFill>
              </a:rPr>
              <a:t>student comments</a:t>
            </a:r>
            <a:endParaRPr lang="en-US" sz="3200" b="1" dirty="0">
              <a:solidFill>
                <a:srgbClr val="000000"/>
              </a:solidFill>
            </a:endParaRPr>
          </a:p>
        </p:txBody>
      </p:sp>
    </p:spTree>
    <p:extLst>
      <p:ext uri="{BB962C8B-B14F-4D97-AF65-F5344CB8AC3E}">
        <p14:creationId xmlns:p14="http://schemas.microsoft.com/office/powerpoint/2010/main" val="16518558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3587" y="212317"/>
            <a:ext cx="8170879" cy="7478970"/>
          </a:xfrm>
          <a:prstGeom prst="rect">
            <a:avLst/>
          </a:prstGeom>
        </p:spPr>
        <p:txBody>
          <a:bodyPr wrap="square">
            <a:spAutoFit/>
          </a:bodyPr>
          <a:lstStyle/>
          <a:p>
            <a:pPr algn="r"/>
            <a:r>
              <a:rPr lang="en-AU" sz="3200" dirty="0" smtClean="0">
                <a:solidFill>
                  <a:srgbClr val="000000"/>
                </a:solidFill>
              </a:rPr>
              <a:t>student </a:t>
            </a:r>
            <a:r>
              <a:rPr lang="en-US" sz="3200" dirty="0" smtClean="0">
                <a:solidFill>
                  <a:srgbClr val="000000"/>
                </a:solidFill>
              </a:rPr>
              <a:t>survey </a:t>
            </a:r>
            <a:r>
              <a:rPr lang="en-AU" sz="3200" dirty="0" smtClean="0">
                <a:solidFill>
                  <a:srgbClr val="000000"/>
                </a:solidFill>
              </a:rPr>
              <a:t>comment</a:t>
            </a:r>
          </a:p>
          <a:p>
            <a:pPr algn="r"/>
            <a:endParaRPr lang="en-AU" sz="2800" dirty="0" smtClean="0"/>
          </a:p>
          <a:p>
            <a:pPr algn="r"/>
            <a:endParaRPr lang="en-AU" sz="2800" dirty="0"/>
          </a:p>
          <a:p>
            <a:r>
              <a:rPr lang="en-AU" sz="2800" i="1" dirty="0" smtClean="0"/>
              <a:t>“Providing </a:t>
            </a:r>
            <a:r>
              <a:rPr lang="en-AU" sz="2800" i="1" dirty="0"/>
              <a:t>more support to students, rather than telling us all the consequences of breaching the academic integrity policy, teach us how to do it properly!  This means doing it more than </a:t>
            </a:r>
            <a:r>
              <a:rPr lang="en-AU" sz="2800" i="1" dirty="0" smtClean="0"/>
              <a:t>once” </a:t>
            </a:r>
            <a:r>
              <a:rPr lang="en-AU" sz="2800" dirty="0"/>
              <a:t>(Bretag et al. </a:t>
            </a:r>
            <a:r>
              <a:rPr lang="en-AU" sz="2800" dirty="0" smtClean="0"/>
              <a:t>2013 forthcoming)</a:t>
            </a:r>
            <a:endParaRPr lang="en-AU" sz="2800" dirty="0"/>
          </a:p>
          <a:p>
            <a:endParaRPr lang="en-AU" sz="2800" i="1" dirty="0"/>
          </a:p>
          <a:p>
            <a:r>
              <a:rPr lang="en-AU" sz="2800" b="1" dirty="0" smtClean="0">
                <a:solidFill>
                  <a:srgbClr val="000000"/>
                </a:solidFill>
              </a:rPr>
              <a:t>recommendation</a:t>
            </a:r>
          </a:p>
          <a:p>
            <a:pPr algn="r"/>
            <a:endParaRPr lang="en-AU" sz="2800" b="1" dirty="0" smtClean="0">
              <a:solidFill>
                <a:srgbClr val="000000"/>
              </a:solidFill>
            </a:endParaRPr>
          </a:p>
          <a:p>
            <a:r>
              <a:rPr lang="en-AU" sz="2800" b="1" dirty="0" smtClean="0">
                <a:solidFill>
                  <a:srgbClr val="000000"/>
                </a:solidFill>
              </a:rPr>
              <a:t>Teachers </a:t>
            </a:r>
            <a:r>
              <a:rPr lang="en-AU" sz="2800" b="1" dirty="0">
                <a:solidFill>
                  <a:srgbClr val="000000"/>
                </a:solidFill>
              </a:rPr>
              <a:t>provide </a:t>
            </a:r>
            <a:r>
              <a:rPr lang="en-AU" sz="2800" b="1" dirty="0" smtClean="0">
                <a:solidFill>
                  <a:srgbClr val="000000"/>
                </a:solidFill>
              </a:rPr>
              <a:t>opportunities for students to practise and learn through engaging activities and assessments</a:t>
            </a:r>
            <a:endParaRPr lang="en-AU" sz="2800" b="1" i="1" dirty="0">
              <a:solidFill>
                <a:srgbClr val="000000"/>
              </a:solidFill>
            </a:endParaRPr>
          </a:p>
          <a:p>
            <a:endParaRPr lang="en-AU" sz="2800" dirty="0">
              <a:solidFill>
                <a:srgbClr val="0000FF"/>
              </a:solidFill>
            </a:endParaRPr>
          </a:p>
          <a:p>
            <a:endParaRPr lang="en-AU" sz="2800" dirty="0"/>
          </a:p>
          <a:p>
            <a:endParaRPr lang="en-AU" sz="2800" dirty="0"/>
          </a:p>
        </p:txBody>
      </p:sp>
    </p:spTree>
    <p:extLst>
      <p:ext uri="{BB962C8B-B14F-4D97-AF65-F5344CB8AC3E}">
        <p14:creationId xmlns:p14="http://schemas.microsoft.com/office/powerpoint/2010/main" val="28722490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8171" y="369116"/>
            <a:ext cx="8170879" cy="6617197"/>
          </a:xfrm>
          <a:prstGeom prst="rect">
            <a:avLst/>
          </a:prstGeom>
        </p:spPr>
        <p:txBody>
          <a:bodyPr wrap="square">
            <a:spAutoFit/>
          </a:bodyPr>
          <a:lstStyle/>
          <a:p>
            <a:pPr algn="r"/>
            <a:r>
              <a:rPr lang="en-AU" sz="3200" dirty="0" smtClean="0"/>
              <a:t>student</a:t>
            </a:r>
            <a:r>
              <a:rPr lang="en-AU" sz="3200" dirty="0" smtClean="0">
                <a:solidFill>
                  <a:srgbClr val="000000"/>
                </a:solidFill>
              </a:rPr>
              <a:t> </a:t>
            </a:r>
            <a:r>
              <a:rPr lang="en-US" sz="3200" dirty="0" smtClean="0">
                <a:solidFill>
                  <a:srgbClr val="000000"/>
                </a:solidFill>
              </a:rPr>
              <a:t>survey </a:t>
            </a:r>
            <a:r>
              <a:rPr lang="en-AU" sz="3200" dirty="0" smtClean="0"/>
              <a:t>comment</a:t>
            </a:r>
          </a:p>
          <a:p>
            <a:pPr algn="r"/>
            <a:endParaRPr lang="en-AU" sz="2800" dirty="0"/>
          </a:p>
          <a:p>
            <a:endParaRPr lang="en-AU" sz="2800" i="1" dirty="0" smtClean="0"/>
          </a:p>
          <a:p>
            <a:endParaRPr lang="en-AU" sz="2800" i="1" dirty="0"/>
          </a:p>
          <a:p>
            <a:r>
              <a:rPr lang="en-AU" sz="2800" i="1" dirty="0" smtClean="0"/>
              <a:t>“A </a:t>
            </a:r>
            <a:r>
              <a:rPr lang="en-AU" sz="2800" i="1" dirty="0"/>
              <a:t>number of lecturers accept/expect different things and I think they need to all be on the one playing field in order for academic integrity to be m</a:t>
            </a:r>
            <a:r>
              <a:rPr lang="en-AU" sz="2800" i="1" dirty="0" smtClean="0"/>
              <a:t>aintained”  </a:t>
            </a:r>
            <a:r>
              <a:rPr lang="en-AU" sz="2800" dirty="0" smtClean="0"/>
              <a:t>(</a:t>
            </a:r>
            <a:r>
              <a:rPr lang="en-AU" sz="2800" dirty="0"/>
              <a:t>Bretag et al. </a:t>
            </a:r>
            <a:r>
              <a:rPr lang="en-AU" sz="2800" dirty="0" smtClean="0"/>
              <a:t>2013 </a:t>
            </a:r>
            <a:r>
              <a:rPr lang="en-AU" sz="2800" dirty="0" smtClean="0"/>
              <a:t>forthcoming</a:t>
            </a:r>
            <a:r>
              <a:rPr lang="en-AU" sz="2800" dirty="0" smtClean="0"/>
              <a:t>)</a:t>
            </a:r>
            <a:endParaRPr lang="en-AU" sz="2800" dirty="0" smtClean="0"/>
          </a:p>
          <a:p>
            <a:endParaRPr lang="en-AU" sz="2800" dirty="0" smtClean="0"/>
          </a:p>
          <a:p>
            <a:r>
              <a:rPr lang="en-AU" sz="2800" b="1" dirty="0" smtClean="0">
                <a:solidFill>
                  <a:srgbClr val="000000"/>
                </a:solidFill>
              </a:rPr>
              <a:t>recommendation</a:t>
            </a:r>
            <a:endParaRPr lang="en-AU" sz="2800" b="1" dirty="0" smtClean="0"/>
          </a:p>
          <a:p>
            <a:endParaRPr lang="en-AU" sz="2800" b="1" dirty="0" smtClean="0"/>
          </a:p>
          <a:p>
            <a:r>
              <a:rPr lang="en-AU" sz="2800" b="1" dirty="0" smtClean="0"/>
              <a:t>Teachers induct students into discipline specific writing and referencing practices</a:t>
            </a:r>
            <a:endParaRPr lang="en-AU" sz="2800" b="1" dirty="0"/>
          </a:p>
          <a:p>
            <a:endParaRPr lang="en-AU" sz="2800" dirty="0">
              <a:solidFill>
                <a:srgbClr val="000000"/>
              </a:solidFill>
            </a:endParaRPr>
          </a:p>
          <a:p>
            <a:endParaRPr lang="en-AU" sz="2800" dirty="0"/>
          </a:p>
        </p:txBody>
      </p:sp>
    </p:spTree>
    <p:extLst>
      <p:ext uri="{BB962C8B-B14F-4D97-AF65-F5344CB8AC3E}">
        <p14:creationId xmlns:p14="http://schemas.microsoft.com/office/powerpoint/2010/main" val="42459077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96146" y="1652953"/>
            <a:ext cx="7772400" cy="3692769"/>
          </a:xfrm>
        </p:spPr>
        <p:txBody>
          <a:bodyPr>
            <a:normAutofit/>
          </a:bodyPr>
          <a:lstStyle/>
          <a:p>
            <a:r>
              <a:rPr lang="en-AU" sz="3200" dirty="0"/>
              <a:t>Academic </a:t>
            </a:r>
            <a:r>
              <a:rPr lang="en-AU" sz="3200" dirty="0" smtClean="0"/>
              <a:t>Integrity S</a:t>
            </a:r>
            <a:r>
              <a:rPr lang="en-AU" sz="3200" dirty="0"/>
              <a:t>tandards Project</a:t>
            </a:r>
            <a:r>
              <a:rPr lang="en-AU" sz="3200" dirty="0" smtClean="0"/>
              <a:t>: Aligning </a:t>
            </a:r>
            <a:r>
              <a:rPr lang="en-AU" sz="3200" dirty="0"/>
              <a:t>policy and practice </a:t>
            </a:r>
            <a:r>
              <a:rPr lang="en-AU" sz="3200" dirty="0" smtClean="0"/>
              <a:t/>
            </a:r>
            <a:br>
              <a:rPr lang="en-AU" sz="3200" dirty="0" smtClean="0"/>
            </a:br>
            <a:r>
              <a:rPr lang="en-AU" sz="3200" dirty="0" smtClean="0"/>
              <a:t>in </a:t>
            </a:r>
            <a:r>
              <a:rPr lang="en-AU" sz="3200" dirty="0"/>
              <a:t>Australian universities </a:t>
            </a:r>
            <a:r>
              <a:rPr lang="en-AU" dirty="0"/>
              <a:t/>
            </a:r>
            <a:br>
              <a:rPr lang="en-AU" dirty="0"/>
            </a:br>
            <a:r>
              <a:rPr lang="en-AU" dirty="0"/>
              <a:t/>
            </a:r>
            <a:br>
              <a:rPr lang="en-AU" dirty="0"/>
            </a:br>
            <a:endParaRPr lang="en-US" dirty="0"/>
          </a:p>
        </p:txBody>
      </p:sp>
      <p:sp>
        <p:nvSpPr>
          <p:cNvPr id="3" name="Subtitle 2"/>
          <p:cNvSpPr>
            <a:spLocks noGrp="1"/>
          </p:cNvSpPr>
          <p:nvPr>
            <p:ph type="subTitle" idx="1"/>
          </p:nvPr>
        </p:nvSpPr>
        <p:spPr>
          <a:xfrm>
            <a:off x="647588" y="3607266"/>
            <a:ext cx="8131905" cy="2031534"/>
          </a:xfrm>
        </p:spPr>
        <p:txBody>
          <a:bodyPr>
            <a:normAutofit fontScale="47500" lnSpcReduction="20000"/>
          </a:bodyPr>
          <a:lstStyle/>
          <a:p>
            <a:r>
              <a:rPr lang="en-AU" sz="4000" dirty="0" smtClean="0"/>
              <a:t> </a:t>
            </a:r>
            <a:r>
              <a:rPr lang="en-US" dirty="0" smtClean="0">
                <a:hlinkClick r:id="rId2"/>
              </a:rPr>
              <a:t>http</a:t>
            </a:r>
            <a:r>
              <a:rPr lang="en-US" dirty="0">
                <a:hlinkClick r:id="rId2"/>
              </a:rPr>
              <a:t>://www.aisp.apfei.edu.au</a:t>
            </a:r>
            <a:r>
              <a:rPr lang="en-US" dirty="0" smtClean="0">
                <a:hlinkClick r:id="rId2"/>
              </a:rPr>
              <a:t>/</a:t>
            </a:r>
            <a:endParaRPr lang="en-US" dirty="0" smtClean="0"/>
          </a:p>
          <a:p>
            <a:endParaRPr lang="en-US" dirty="0" smtClean="0"/>
          </a:p>
          <a:p>
            <a:pPr algn="l"/>
            <a:r>
              <a:rPr lang="en-US" sz="3600" dirty="0">
                <a:solidFill>
                  <a:schemeClr val="tx1"/>
                </a:solidFill>
              </a:rPr>
              <a:t>Project leader: Tracey Bretag (University of South Australia)  </a:t>
            </a:r>
          </a:p>
          <a:p>
            <a:pPr algn="l"/>
            <a:r>
              <a:rPr lang="en-US" sz="3600" dirty="0">
                <a:solidFill>
                  <a:schemeClr val="tx1"/>
                </a:solidFill>
              </a:rPr>
              <a:t>Julianne East (La Trobe University), Margaret Green (University of Wollongong), Colin James (The University of Newcastle), Saadia Mahmud (University of South Australia), Ursula McGowan (The University of Adelaide), Lee Partridge (The University of Western Australia), Ruth Walker and Margaret  Wallace (University of Wollongong)</a:t>
            </a:r>
          </a:p>
          <a:p>
            <a:pPr algn="l"/>
            <a:r>
              <a:rPr lang="en-US" dirty="0" smtClean="0">
                <a:solidFill>
                  <a:schemeClr val="tx1"/>
                </a:solidFill>
              </a:rPr>
              <a:t> </a:t>
            </a:r>
          </a:p>
          <a:p>
            <a:endParaRPr lang="en-US" dirty="0"/>
          </a:p>
        </p:txBody>
      </p:sp>
      <p:pic>
        <p:nvPicPr>
          <p:cNvPr id="6" name="Content Placeholder 3" descr="ALTC logo options 2 sm.pdf"/>
          <p:cNvPicPr>
            <a:picLocks noGrp="1" noChangeAspect="1"/>
          </p:cNvPicPr>
          <p:nvPr>
            <p:ph type="pic" idx="4294967295"/>
          </p:nvPr>
        </p:nvPicPr>
        <p:blipFill>
          <a:blip r:embed="rId3"/>
          <a:srcRect t="65985" r="50576" b="-67"/>
          <a:stretch>
            <a:fillRect/>
          </a:stretch>
        </p:blipFill>
        <p:spPr>
          <a:xfrm>
            <a:off x="295344" y="106241"/>
            <a:ext cx="3660775" cy="1784350"/>
          </a:xfrm>
        </p:spPr>
      </p:pic>
      <p:pic>
        <p:nvPicPr>
          <p:cNvPr id="5" name="Picture 2" descr="U:\AI\Logos\uls-blu.png"/>
          <p:cNvPicPr>
            <a:picLocks noChangeAspect="1" noChangeArrowheads="1"/>
          </p:cNvPicPr>
          <p:nvPr/>
        </p:nvPicPr>
        <p:blipFill>
          <a:blip r:embed="rId4" cstate="print"/>
          <a:srcRect/>
          <a:stretch>
            <a:fillRect/>
          </a:stretch>
        </p:blipFill>
        <p:spPr bwMode="auto">
          <a:xfrm>
            <a:off x="647589" y="24458990"/>
            <a:ext cx="610760" cy="655269"/>
          </a:xfrm>
          <a:prstGeom prst="rect">
            <a:avLst/>
          </a:prstGeom>
          <a:noFill/>
        </p:spPr>
      </p:pic>
      <p:pic>
        <p:nvPicPr>
          <p:cNvPr id="8" name="Picture 7" descr="U:\AI\Logos\uls-blu.png"/>
          <p:cNvPicPr/>
          <p:nvPr/>
        </p:nvPicPr>
        <p:blipFill>
          <a:blip r:embed="rId4" cstate="print"/>
          <a:srcRect/>
          <a:stretch>
            <a:fillRect/>
          </a:stretch>
        </p:blipFill>
        <p:spPr bwMode="auto">
          <a:xfrm>
            <a:off x="1146301" y="5771600"/>
            <a:ext cx="648335" cy="708618"/>
          </a:xfrm>
          <a:prstGeom prst="rect">
            <a:avLst/>
          </a:prstGeom>
          <a:noFill/>
        </p:spPr>
      </p:pic>
      <p:pic>
        <p:nvPicPr>
          <p:cNvPr id="9" name="Picture 8"/>
          <p:cNvPicPr/>
          <p:nvPr/>
        </p:nvPicPr>
        <p:blipFill>
          <a:blip r:embed="rId5" cstate="print"/>
          <a:srcRect/>
          <a:stretch>
            <a:fillRect/>
          </a:stretch>
        </p:blipFill>
        <p:spPr bwMode="auto">
          <a:xfrm>
            <a:off x="2269427" y="5797605"/>
            <a:ext cx="648335" cy="637540"/>
          </a:xfrm>
          <a:prstGeom prst="rect">
            <a:avLst/>
          </a:prstGeom>
          <a:noFill/>
          <a:ln>
            <a:noFill/>
          </a:ln>
          <a:extLst/>
        </p:spPr>
      </p:pic>
      <p:pic>
        <p:nvPicPr>
          <p:cNvPr id="10" name="Picture 9"/>
          <p:cNvPicPr/>
          <p:nvPr/>
        </p:nvPicPr>
        <p:blipFill>
          <a:blip r:embed="rId6" cstate="print"/>
          <a:srcRect/>
          <a:stretch>
            <a:fillRect/>
          </a:stretch>
        </p:blipFill>
        <p:spPr bwMode="auto">
          <a:xfrm>
            <a:off x="3209104" y="5771600"/>
            <a:ext cx="1051281" cy="743886"/>
          </a:xfrm>
          <a:prstGeom prst="rect">
            <a:avLst/>
          </a:prstGeom>
          <a:noFill/>
          <a:ln w="9525">
            <a:noFill/>
            <a:miter lim="800000"/>
            <a:headEnd/>
            <a:tailEnd/>
          </a:ln>
        </p:spPr>
      </p:pic>
      <p:pic>
        <p:nvPicPr>
          <p:cNvPr id="11" name="Picture 10"/>
          <p:cNvPicPr/>
          <p:nvPr/>
        </p:nvPicPr>
        <p:blipFill>
          <a:blip r:embed="rId7" cstate="print"/>
          <a:srcRect/>
          <a:stretch>
            <a:fillRect/>
          </a:stretch>
        </p:blipFill>
        <p:spPr bwMode="auto">
          <a:xfrm>
            <a:off x="4351585" y="5638800"/>
            <a:ext cx="1061638" cy="978938"/>
          </a:xfrm>
          <a:prstGeom prst="rect">
            <a:avLst/>
          </a:prstGeom>
          <a:noFill/>
          <a:ln w="9525">
            <a:noFill/>
            <a:miter lim="800000"/>
            <a:headEnd/>
            <a:tailEnd/>
          </a:ln>
        </p:spPr>
      </p:pic>
      <p:pic>
        <p:nvPicPr>
          <p:cNvPr id="12" name="Picture 11"/>
          <p:cNvPicPr/>
          <p:nvPr/>
        </p:nvPicPr>
        <p:blipFill>
          <a:blip r:embed="rId8" cstate="print">
            <a:extLst>
              <a:ext uri="{28A0092B-C50C-407E-A947-70E740481C1C}">
                <a14:useLocalDpi xmlns:a14="http://schemas.microsoft.com/office/drawing/2010/main" val="0"/>
              </a:ext>
            </a:extLst>
          </a:blip>
          <a:stretch>
            <a:fillRect/>
          </a:stretch>
        </p:blipFill>
        <p:spPr>
          <a:xfrm>
            <a:off x="5472010" y="5638800"/>
            <a:ext cx="968905" cy="923289"/>
          </a:xfrm>
          <a:prstGeom prst="rect">
            <a:avLst/>
          </a:prstGeom>
        </p:spPr>
      </p:pic>
      <p:pic>
        <p:nvPicPr>
          <p:cNvPr id="13" name="Picture 12"/>
          <p:cNvPicPr/>
          <p:nvPr/>
        </p:nvPicPr>
        <p:blipFill>
          <a:blip r:embed="rId9" cstate="print"/>
          <a:srcRect/>
          <a:stretch>
            <a:fillRect/>
          </a:stretch>
        </p:blipFill>
        <p:spPr bwMode="auto">
          <a:xfrm>
            <a:off x="6759738" y="5717264"/>
            <a:ext cx="892810" cy="764753"/>
          </a:xfrm>
          <a:prstGeom prst="rect">
            <a:avLst/>
          </a:prstGeom>
          <a:noFill/>
          <a:ln w="9525">
            <a:noFill/>
            <a:miter lim="800000"/>
            <a:headEnd/>
            <a:tailEnd/>
          </a:ln>
        </p:spPr>
      </p:pic>
    </p:spTree>
    <p:extLst>
      <p:ext uri="{BB962C8B-B14F-4D97-AF65-F5344CB8AC3E}">
        <p14:creationId xmlns:p14="http://schemas.microsoft.com/office/powerpoint/2010/main" val="458074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8171" y="369116"/>
            <a:ext cx="8170879" cy="6186309"/>
          </a:xfrm>
          <a:prstGeom prst="rect">
            <a:avLst/>
          </a:prstGeom>
        </p:spPr>
        <p:txBody>
          <a:bodyPr wrap="square">
            <a:spAutoFit/>
          </a:bodyPr>
          <a:lstStyle/>
          <a:p>
            <a:pPr algn="r"/>
            <a:r>
              <a:rPr lang="en-AU" sz="3200" dirty="0" smtClean="0">
                <a:solidFill>
                  <a:srgbClr val="000000"/>
                </a:solidFill>
              </a:rPr>
              <a:t>student survey comment</a:t>
            </a:r>
          </a:p>
          <a:p>
            <a:endParaRPr lang="en-AU" sz="2800" i="1" dirty="0" smtClean="0">
              <a:solidFill>
                <a:srgbClr val="000000"/>
              </a:solidFill>
            </a:endParaRPr>
          </a:p>
          <a:p>
            <a:endParaRPr lang="en-AU" sz="2800" i="1" dirty="0">
              <a:solidFill>
                <a:srgbClr val="000000"/>
              </a:solidFill>
            </a:endParaRPr>
          </a:p>
          <a:p>
            <a:r>
              <a:rPr lang="en-AU" sz="2800" i="1" dirty="0" smtClean="0">
                <a:solidFill>
                  <a:srgbClr val="000000"/>
                </a:solidFill>
              </a:rPr>
              <a:t>“I </a:t>
            </a:r>
            <a:r>
              <a:rPr lang="en-AU" sz="2800" i="1" dirty="0">
                <a:solidFill>
                  <a:srgbClr val="000000"/>
                </a:solidFill>
              </a:rPr>
              <a:t>have heard of a case of a breach of academic integrity being swept under the carpet, so the university avoids embarrassment. Needless to say, policies are useless when the university would itself lie to avoid a </a:t>
            </a:r>
            <a:r>
              <a:rPr lang="en-AU" sz="2800" i="1" dirty="0" smtClean="0">
                <a:solidFill>
                  <a:srgbClr val="000000"/>
                </a:solidFill>
              </a:rPr>
              <a:t>scandal” </a:t>
            </a:r>
            <a:r>
              <a:rPr lang="en-AU" sz="2800" dirty="0" smtClean="0">
                <a:solidFill>
                  <a:srgbClr val="000000"/>
                </a:solidFill>
              </a:rPr>
              <a:t>(Bretag et al</a:t>
            </a:r>
            <a:r>
              <a:rPr lang="en-AU" sz="2800" dirty="0" smtClean="0">
                <a:solidFill>
                  <a:srgbClr val="000000"/>
                </a:solidFill>
              </a:rPr>
              <a:t>. 2013 </a:t>
            </a:r>
            <a:r>
              <a:rPr lang="en-AU" sz="2800" dirty="0" smtClean="0">
                <a:solidFill>
                  <a:srgbClr val="000000"/>
                </a:solidFill>
              </a:rPr>
              <a:t>forthcoming</a:t>
            </a:r>
            <a:r>
              <a:rPr lang="en-AU" sz="2800" dirty="0" smtClean="0">
                <a:solidFill>
                  <a:srgbClr val="000000"/>
                </a:solidFill>
              </a:rPr>
              <a:t>)</a:t>
            </a:r>
            <a:endParaRPr lang="en-AU" sz="2800" dirty="0" smtClean="0">
              <a:solidFill>
                <a:srgbClr val="000000"/>
              </a:solidFill>
            </a:endParaRPr>
          </a:p>
          <a:p>
            <a:endParaRPr lang="en-AU" sz="2800" dirty="0" smtClean="0">
              <a:solidFill>
                <a:srgbClr val="000000"/>
              </a:solidFill>
            </a:endParaRPr>
          </a:p>
          <a:p>
            <a:r>
              <a:rPr lang="en-AU" sz="2800" b="1" dirty="0"/>
              <a:t>r</a:t>
            </a:r>
            <a:r>
              <a:rPr lang="en-AU" sz="2800" b="1" dirty="0" smtClean="0"/>
              <a:t>ecommendation</a:t>
            </a:r>
          </a:p>
          <a:p>
            <a:endParaRPr lang="en-AU" sz="2800" b="1" dirty="0"/>
          </a:p>
          <a:p>
            <a:r>
              <a:rPr lang="en-AU" sz="2800" b="1" dirty="0" smtClean="0">
                <a:solidFill>
                  <a:srgbClr val="000000"/>
                </a:solidFill>
              </a:rPr>
              <a:t>Universities demonstrate that academic integrity standards are enacted</a:t>
            </a:r>
            <a:endParaRPr lang="en-AU" sz="2800" b="1" dirty="0">
              <a:solidFill>
                <a:srgbClr val="000000"/>
              </a:solidFill>
            </a:endParaRPr>
          </a:p>
          <a:p>
            <a:endParaRPr lang="en-AU" sz="2800" dirty="0">
              <a:solidFill>
                <a:srgbClr val="000000"/>
              </a:solidFill>
            </a:endParaRPr>
          </a:p>
        </p:txBody>
      </p:sp>
    </p:spTree>
    <p:extLst>
      <p:ext uri="{BB962C8B-B14F-4D97-AF65-F5344CB8AC3E}">
        <p14:creationId xmlns:p14="http://schemas.microsoft.com/office/powerpoint/2010/main" val="12688637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8171" y="369116"/>
            <a:ext cx="8170879" cy="6678752"/>
          </a:xfrm>
          <a:prstGeom prst="rect">
            <a:avLst/>
          </a:prstGeom>
        </p:spPr>
        <p:txBody>
          <a:bodyPr wrap="square">
            <a:spAutoFit/>
          </a:bodyPr>
          <a:lstStyle/>
          <a:p>
            <a:pPr algn="r"/>
            <a:r>
              <a:rPr lang="en-AU" sz="3200" dirty="0" smtClean="0">
                <a:solidFill>
                  <a:srgbClr val="000000"/>
                </a:solidFill>
              </a:rPr>
              <a:t>student focus group comment</a:t>
            </a:r>
          </a:p>
          <a:p>
            <a:endParaRPr lang="en-AU" sz="2800" i="1" dirty="0" smtClean="0">
              <a:solidFill>
                <a:srgbClr val="000000"/>
              </a:solidFill>
            </a:endParaRPr>
          </a:p>
          <a:p>
            <a:endParaRPr lang="en-AU" sz="2800" i="1" dirty="0">
              <a:solidFill>
                <a:srgbClr val="000000"/>
              </a:solidFill>
            </a:endParaRPr>
          </a:p>
          <a:p>
            <a:r>
              <a:rPr lang="en-US" sz="2800" i="1" dirty="0" smtClean="0">
                <a:solidFill>
                  <a:srgbClr val="000000"/>
                </a:solidFill>
              </a:rPr>
              <a:t>“</a:t>
            </a:r>
            <a:r>
              <a:rPr lang="en-US" sz="2400" i="1" dirty="0" smtClean="0">
                <a:solidFill>
                  <a:srgbClr val="000000"/>
                </a:solidFill>
              </a:rPr>
              <a:t>In </a:t>
            </a:r>
            <a:r>
              <a:rPr lang="en-US" sz="2400" i="1" dirty="0">
                <a:solidFill>
                  <a:srgbClr val="000000"/>
                </a:solidFill>
              </a:rPr>
              <a:t>attaining knowledge, I think it is good as a student to distance yourself from what you […] are putting forward. It reinforces knowledge if you can make clear distinctions between one idea to another idea to another </a:t>
            </a:r>
            <a:r>
              <a:rPr lang="en-US" sz="2400" i="1" dirty="0" smtClean="0">
                <a:solidFill>
                  <a:srgbClr val="000000"/>
                </a:solidFill>
              </a:rPr>
              <a:t>idea… the </a:t>
            </a:r>
            <a:r>
              <a:rPr lang="en-US" sz="2400" i="1" dirty="0">
                <a:solidFill>
                  <a:srgbClr val="000000"/>
                </a:solidFill>
              </a:rPr>
              <a:t>notion of genealogy of knowledge is more interesting. I’ve become much more interested in referencing having come to this perspective, </a:t>
            </a:r>
            <a:r>
              <a:rPr lang="en-US" sz="2400" i="1" dirty="0" smtClean="0">
                <a:solidFill>
                  <a:srgbClr val="000000"/>
                </a:solidFill>
              </a:rPr>
              <a:t>whereas </a:t>
            </a:r>
            <a:r>
              <a:rPr lang="en-US" sz="2400" i="1" dirty="0">
                <a:solidFill>
                  <a:srgbClr val="000000"/>
                </a:solidFill>
              </a:rPr>
              <a:t>before it was just </a:t>
            </a:r>
            <a:r>
              <a:rPr lang="en-US" sz="2400" i="1" dirty="0" smtClean="0">
                <a:solidFill>
                  <a:srgbClr val="000000"/>
                </a:solidFill>
              </a:rPr>
              <a:t>a task</a:t>
            </a:r>
            <a:r>
              <a:rPr lang="en-US" sz="2400" i="1" dirty="0">
                <a:solidFill>
                  <a:srgbClr val="000000"/>
                </a:solidFill>
              </a:rPr>
              <a:t>” </a:t>
            </a:r>
            <a:r>
              <a:rPr lang="en-US" sz="2400" dirty="0">
                <a:solidFill>
                  <a:srgbClr val="000000"/>
                </a:solidFill>
              </a:rPr>
              <a:t>(University E: FG4)</a:t>
            </a:r>
            <a:endParaRPr lang="en-AU" sz="2400" dirty="0">
              <a:solidFill>
                <a:srgbClr val="000000"/>
              </a:solidFill>
            </a:endParaRPr>
          </a:p>
          <a:p>
            <a:endParaRPr lang="en-AU" sz="2800" i="1" dirty="0" smtClean="0">
              <a:solidFill>
                <a:srgbClr val="000000"/>
              </a:solidFill>
            </a:endParaRPr>
          </a:p>
          <a:p>
            <a:r>
              <a:rPr lang="en-AU" sz="2800" b="1" dirty="0">
                <a:solidFill>
                  <a:srgbClr val="000000"/>
                </a:solidFill>
              </a:rPr>
              <a:t>r</a:t>
            </a:r>
            <a:r>
              <a:rPr lang="en-AU" sz="2800" b="1" dirty="0" smtClean="0">
                <a:solidFill>
                  <a:srgbClr val="000000"/>
                </a:solidFill>
              </a:rPr>
              <a:t>ecommendation</a:t>
            </a:r>
          </a:p>
          <a:p>
            <a:endParaRPr lang="en-AU" sz="2800" b="1" dirty="0">
              <a:solidFill>
                <a:srgbClr val="000000"/>
              </a:solidFill>
            </a:endParaRPr>
          </a:p>
          <a:p>
            <a:r>
              <a:rPr lang="en-AU" sz="2800" b="1" dirty="0" smtClean="0">
                <a:solidFill>
                  <a:srgbClr val="000000"/>
                </a:solidFill>
              </a:rPr>
              <a:t>Academics present academic integrity as building on knowledge of others</a:t>
            </a:r>
            <a:endParaRPr lang="en-AU" sz="2800" b="1" dirty="0">
              <a:solidFill>
                <a:srgbClr val="000000"/>
              </a:solidFill>
            </a:endParaRPr>
          </a:p>
          <a:p>
            <a:endParaRPr lang="en-AU" sz="2800" dirty="0">
              <a:solidFill>
                <a:srgbClr val="000000"/>
              </a:solidFill>
            </a:endParaRPr>
          </a:p>
        </p:txBody>
      </p:sp>
    </p:spTree>
    <p:extLst>
      <p:ext uri="{BB962C8B-B14F-4D97-AF65-F5344CB8AC3E}">
        <p14:creationId xmlns:p14="http://schemas.microsoft.com/office/powerpoint/2010/main" val="4210297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0074" y="250890"/>
            <a:ext cx="8136710" cy="5878531"/>
          </a:xfrm>
          <a:prstGeom prst="rect">
            <a:avLst/>
          </a:prstGeom>
        </p:spPr>
        <p:txBody>
          <a:bodyPr wrap="square">
            <a:spAutoFit/>
          </a:bodyPr>
          <a:lstStyle/>
          <a:p>
            <a:r>
              <a:rPr lang="en-AU" sz="2400" dirty="0" smtClean="0"/>
              <a:t> </a:t>
            </a:r>
          </a:p>
          <a:p>
            <a:pPr algn="r"/>
            <a:endParaRPr lang="en-US" sz="3200" dirty="0" smtClean="0">
              <a:solidFill>
                <a:srgbClr val="000000"/>
              </a:solidFill>
            </a:endParaRPr>
          </a:p>
          <a:p>
            <a:endParaRPr lang="en-US" sz="3200" dirty="0">
              <a:solidFill>
                <a:srgbClr val="000000"/>
              </a:solidFill>
            </a:endParaRPr>
          </a:p>
          <a:p>
            <a:endParaRPr lang="en-AU" sz="2400" dirty="0" smtClean="0">
              <a:solidFill>
                <a:srgbClr val="000000"/>
              </a:solidFill>
            </a:endParaRPr>
          </a:p>
          <a:p>
            <a:pPr marL="457200" indent="-457200">
              <a:buFont typeface="Arial" pitchFamily="34" charset="0"/>
              <a:buChar char="•"/>
            </a:pPr>
            <a:r>
              <a:rPr lang="en-AU" sz="2400" dirty="0" smtClean="0">
                <a:solidFill>
                  <a:srgbClr val="000000"/>
                </a:solidFill>
              </a:rPr>
              <a:t>introducing </a:t>
            </a:r>
            <a:r>
              <a:rPr lang="en-AU" sz="2400" dirty="0">
                <a:solidFill>
                  <a:srgbClr val="000000"/>
                </a:solidFill>
              </a:rPr>
              <a:t>students to academic integrity </a:t>
            </a:r>
          </a:p>
          <a:p>
            <a:pPr marL="457200" indent="-457200">
              <a:buFont typeface="Arial" pitchFamily="34" charset="0"/>
              <a:buChar char="•"/>
            </a:pPr>
            <a:r>
              <a:rPr lang="en-AU" sz="2400" dirty="0" smtClean="0">
                <a:solidFill>
                  <a:srgbClr val="000000"/>
                </a:solidFill>
              </a:rPr>
              <a:t>developing </a:t>
            </a:r>
            <a:r>
              <a:rPr lang="en-AU" sz="2400" dirty="0">
                <a:solidFill>
                  <a:srgbClr val="000000"/>
                </a:solidFill>
              </a:rPr>
              <a:t>academic integrity </a:t>
            </a:r>
            <a:endParaRPr lang="en-AU" sz="2400" dirty="0" smtClean="0">
              <a:solidFill>
                <a:srgbClr val="000000"/>
              </a:solidFill>
            </a:endParaRPr>
          </a:p>
          <a:p>
            <a:pPr marL="457200" indent="-457200">
              <a:buFont typeface="Arial" pitchFamily="34" charset="0"/>
              <a:buChar char="•"/>
            </a:pPr>
            <a:r>
              <a:rPr lang="en-AU" sz="2400" dirty="0" smtClean="0">
                <a:solidFill>
                  <a:srgbClr val="000000"/>
                </a:solidFill>
              </a:rPr>
              <a:t>the </a:t>
            </a:r>
            <a:r>
              <a:rPr lang="en-AU" sz="2400" dirty="0">
                <a:solidFill>
                  <a:srgbClr val="000000"/>
                </a:solidFill>
              </a:rPr>
              <a:t>value of integrity as an academic </a:t>
            </a:r>
            <a:r>
              <a:rPr lang="en-AU" sz="2400" dirty="0" smtClean="0">
                <a:solidFill>
                  <a:srgbClr val="000000"/>
                </a:solidFill>
              </a:rPr>
              <a:t>attribute</a:t>
            </a:r>
            <a:endParaRPr lang="en-AU" sz="2400" dirty="0">
              <a:solidFill>
                <a:srgbClr val="000000"/>
              </a:solidFill>
            </a:endParaRPr>
          </a:p>
          <a:p>
            <a:pPr marL="457200" indent="-457200">
              <a:buFont typeface="Arial" pitchFamily="34" charset="0"/>
              <a:buChar char="•"/>
            </a:pPr>
            <a:r>
              <a:rPr lang="en-AU" sz="2400" dirty="0" smtClean="0">
                <a:solidFill>
                  <a:srgbClr val="000000"/>
                </a:solidFill>
              </a:rPr>
              <a:t>modelling </a:t>
            </a:r>
            <a:r>
              <a:rPr lang="en-AU" sz="2400" dirty="0">
                <a:solidFill>
                  <a:srgbClr val="000000"/>
                </a:solidFill>
              </a:rPr>
              <a:t>good practice by </a:t>
            </a:r>
            <a:r>
              <a:rPr lang="en-AU" sz="2400" dirty="0" smtClean="0">
                <a:solidFill>
                  <a:srgbClr val="000000"/>
                </a:solidFill>
              </a:rPr>
              <a:t>staff </a:t>
            </a:r>
            <a:endParaRPr lang="en-AU" sz="2400" dirty="0">
              <a:solidFill>
                <a:srgbClr val="000000"/>
              </a:solidFill>
            </a:endParaRPr>
          </a:p>
          <a:p>
            <a:pPr marL="457200" indent="-457200">
              <a:buFont typeface="Arial" pitchFamily="34" charset="0"/>
              <a:buChar char="•"/>
            </a:pPr>
            <a:r>
              <a:rPr lang="en-AU" sz="2400" dirty="0" smtClean="0">
                <a:solidFill>
                  <a:srgbClr val="000000"/>
                </a:solidFill>
              </a:rPr>
              <a:t>taking </a:t>
            </a:r>
            <a:r>
              <a:rPr lang="en-AU" sz="2400" dirty="0">
                <a:solidFill>
                  <a:srgbClr val="000000"/>
                </a:solidFill>
              </a:rPr>
              <a:t>a systematic approach to </a:t>
            </a:r>
            <a:r>
              <a:rPr lang="en-AU" sz="2400" dirty="0" smtClean="0">
                <a:solidFill>
                  <a:srgbClr val="000000"/>
                </a:solidFill>
              </a:rPr>
              <a:t>dealing </a:t>
            </a:r>
            <a:r>
              <a:rPr lang="en-AU" sz="2400" dirty="0">
                <a:solidFill>
                  <a:srgbClr val="000000"/>
                </a:solidFill>
              </a:rPr>
              <a:t>with academic </a:t>
            </a:r>
            <a:r>
              <a:rPr lang="en-AU" sz="2400" dirty="0" smtClean="0">
                <a:solidFill>
                  <a:srgbClr val="000000"/>
                </a:solidFill>
              </a:rPr>
              <a:t>misconduct</a:t>
            </a:r>
            <a:endParaRPr lang="en-AU" sz="2400" dirty="0">
              <a:solidFill>
                <a:srgbClr val="000000"/>
              </a:solidFill>
            </a:endParaRPr>
          </a:p>
          <a:p>
            <a:pPr marL="457200" indent="-457200">
              <a:buFont typeface="Arial" pitchFamily="34" charset="0"/>
              <a:buChar char="•"/>
            </a:pPr>
            <a:r>
              <a:rPr lang="en-AU" sz="2400" dirty="0" smtClean="0">
                <a:solidFill>
                  <a:srgbClr val="000000"/>
                </a:solidFill>
              </a:rPr>
              <a:t>taking </a:t>
            </a:r>
            <a:r>
              <a:rPr lang="en-AU" sz="2400" dirty="0">
                <a:solidFill>
                  <a:srgbClr val="000000"/>
                </a:solidFill>
              </a:rPr>
              <a:t>an educative approach to student errors in academic integrity </a:t>
            </a:r>
            <a:r>
              <a:rPr lang="en-AU" sz="2400" dirty="0" smtClean="0">
                <a:solidFill>
                  <a:srgbClr val="000000"/>
                </a:solidFill>
              </a:rPr>
              <a:t>scholarship </a:t>
            </a:r>
            <a:endParaRPr lang="en-AU" sz="2400" dirty="0">
              <a:solidFill>
                <a:srgbClr val="000000"/>
              </a:solidFill>
            </a:endParaRPr>
          </a:p>
          <a:p>
            <a:pPr marL="457200" indent="-457200">
              <a:buFont typeface="Arial" pitchFamily="34" charset="0"/>
              <a:buChar char="•"/>
            </a:pPr>
            <a:r>
              <a:rPr lang="en-AU" sz="2400" dirty="0" smtClean="0">
                <a:solidFill>
                  <a:srgbClr val="000000"/>
                </a:solidFill>
              </a:rPr>
              <a:t>balancing penalties for </a:t>
            </a:r>
            <a:r>
              <a:rPr lang="en-AU" sz="2400" dirty="0">
                <a:solidFill>
                  <a:srgbClr val="000000"/>
                </a:solidFill>
              </a:rPr>
              <a:t>academic </a:t>
            </a:r>
            <a:r>
              <a:rPr lang="en-AU" sz="2400" dirty="0" smtClean="0">
                <a:solidFill>
                  <a:srgbClr val="000000"/>
                </a:solidFill>
              </a:rPr>
              <a:t>misconduct, with: </a:t>
            </a:r>
            <a:endParaRPr lang="en-AU" sz="2400" dirty="0">
              <a:solidFill>
                <a:srgbClr val="000000"/>
              </a:solidFill>
            </a:endParaRPr>
          </a:p>
          <a:p>
            <a:pPr marL="457200" indent="-457200">
              <a:buFont typeface="Arial" pitchFamily="34" charset="0"/>
              <a:buChar char="•"/>
            </a:pPr>
            <a:r>
              <a:rPr lang="en-AU" sz="2400" dirty="0" smtClean="0">
                <a:solidFill>
                  <a:srgbClr val="000000"/>
                </a:solidFill>
              </a:rPr>
              <a:t>embedding the  </a:t>
            </a:r>
            <a:r>
              <a:rPr lang="en-AU" sz="2400" dirty="0">
                <a:solidFill>
                  <a:srgbClr val="000000"/>
                </a:solidFill>
              </a:rPr>
              <a:t>teaching of academic acknowledgment and </a:t>
            </a:r>
            <a:r>
              <a:rPr lang="en-AU" sz="2400" dirty="0" smtClean="0">
                <a:solidFill>
                  <a:srgbClr val="000000"/>
                </a:solidFill>
              </a:rPr>
              <a:t>broader academic practices </a:t>
            </a:r>
            <a:r>
              <a:rPr lang="en-AU" sz="2400" dirty="0">
                <a:solidFill>
                  <a:srgbClr val="000000"/>
                </a:solidFill>
              </a:rPr>
              <a:t>within subjects and </a:t>
            </a:r>
            <a:r>
              <a:rPr lang="en-AU" sz="2400" dirty="0" smtClean="0">
                <a:solidFill>
                  <a:srgbClr val="000000"/>
                </a:solidFill>
              </a:rPr>
              <a:t>courses</a:t>
            </a:r>
            <a:endParaRPr lang="en-AU" sz="2400" dirty="0">
              <a:solidFill>
                <a:srgbClr val="000000"/>
              </a:solidFill>
            </a:endParaRPr>
          </a:p>
        </p:txBody>
      </p:sp>
      <p:sp>
        <p:nvSpPr>
          <p:cNvPr id="4" name="TextBox 3"/>
          <p:cNvSpPr txBox="1"/>
          <p:nvPr/>
        </p:nvSpPr>
        <p:spPr>
          <a:xfrm>
            <a:off x="4858843" y="422720"/>
            <a:ext cx="4139274" cy="584776"/>
          </a:xfrm>
          <a:prstGeom prst="rect">
            <a:avLst/>
          </a:prstGeom>
          <a:noFill/>
        </p:spPr>
        <p:txBody>
          <a:bodyPr wrap="none" rtlCol="0">
            <a:spAutoFit/>
          </a:bodyPr>
          <a:lstStyle/>
          <a:p>
            <a:r>
              <a:rPr lang="en-US" sz="3200" b="1" dirty="0"/>
              <a:t>s</a:t>
            </a:r>
            <a:r>
              <a:rPr lang="en-US" sz="3200" b="1" dirty="0" smtClean="0"/>
              <a:t>taff</a:t>
            </a:r>
            <a:r>
              <a:rPr lang="en-US" sz="3200" b="1" dirty="0" smtClean="0">
                <a:solidFill>
                  <a:srgbClr val="FF6600"/>
                </a:solidFill>
              </a:rPr>
              <a:t> </a:t>
            </a:r>
            <a:r>
              <a:rPr lang="en-US" sz="3200" b="1" dirty="0" smtClean="0"/>
              <a:t>recommendations</a:t>
            </a:r>
            <a:endParaRPr lang="en-US" sz="3200" b="1" dirty="0"/>
          </a:p>
        </p:txBody>
      </p:sp>
    </p:spTree>
    <p:extLst>
      <p:ext uri="{BB962C8B-B14F-4D97-AF65-F5344CB8AC3E}">
        <p14:creationId xmlns:p14="http://schemas.microsoft.com/office/powerpoint/2010/main" val="6942832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0074" y="2513995"/>
            <a:ext cx="8136710" cy="3785652"/>
          </a:xfrm>
          <a:prstGeom prst="rect">
            <a:avLst/>
          </a:prstGeom>
        </p:spPr>
        <p:txBody>
          <a:bodyPr wrap="square">
            <a:spAutoFit/>
          </a:bodyPr>
          <a:lstStyle/>
          <a:p>
            <a:r>
              <a:rPr lang="en-AU" sz="2400" dirty="0" smtClean="0">
                <a:solidFill>
                  <a:srgbClr val="000000"/>
                </a:solidFill>
              </a:rPr>
              <a:t>Underpinning the enactment of these recommendations for good teaching and learning practice is the need for staff professional development and other support</a:t>
            </a:r>
          </a:p>
          <a:p>
            <a:endParaRPr lang="en-AU" sz="2400" strike="sngStrike" dirty="0">
              <a:solidFill>
                <a:srgbClr val="000000"/>
              </a:solidFill>
            </a:endParaRPr>
          </a:p>
          <a:p>
            <a:pPr lvl="1"/>
            <a:r>
              <a:rPr lang="en-AU" sz="2400" i="1" dirty="0" smtClean="0">
                <a:solidFill>
                  <a:srgbClr val="000000"/>
                </a:solidFill>
              </a:rPr>
              <a:t>“It is not sufficient for the institution to merely place the additional workload of teaching students about citation and attribution concepts and mechanics without the need for staff professional development and also additional time to fulfil such requirements” </a:t>
            </a:r>
          </a:p>
          <a:p>
            <a:pPr lvl="1" algn="r"/>
            <a:r>
              <a:rPr lang="en-AU" sz="2400" dirty="0" smtClean="0">
                <a:solidFill>
                  <a:srgbClr val="000000"/>
                </a:solidFill>
              </a:rPr>
              <a:t>(Sutherland-Smith 2010, p.9)</a:t>
            </a:r>
            <a:endParaRPr lang="en-AU" sz="2400" i="1" dirty="0">
              <a:solidFill>
                <a:srgbClr val="000000"/>
              </a:solidFill>
            </a:endParaRPr>
          </a:p>
        </p:txBody>
      </p:sp>
      <p:sp>
        <p:nvSpPr>
          <p:cNvPr id="4" name="TextBox 3"/>
          <p:cNvSpPr txBox="1"/>
          <p:nvPr/>
        </p:nvSpPr>
        <p:spPr>
          <a:xfrm>
            <a:off x="4648429" y="553513"/>
            <a:ext cx="3673401" cy="1077218"/>
          </a:xfrm>
          <a:prstGeom prst="rect">
            <a:avLst/>
          </a:prstGeom>
          <a:noFill/>
        </p:spPr>
        <p:txBody>
          <a:bodyPr wrap="none" rtlCol="0">
            <a:spAutoFit/>
          </a:bodyPr>
          <a:lstStyle/>
          <a:p>
            <a:r>
              <a:rPr lang="en-US" sz="3200" b="1" dirty="0" smtClean="0"/>
              <a:t>staff </a:t>
            </a:r>
            <a:r>
              <a:rPr lang="en-US" sz="3200" b="1" dirty="0" smtClean="0">
                <a:solidFill>
                  <a:srgbClr val="000000"/>
                </a:solidFill>
              </a:rPr>
              <a:t>comments </a:t>
            </a:r>
            <a:endParaRPr lang="en-US" sz="3200" b="1" dirty="0">
              <a:solidFill>
                <a:srgbClr val="000000"/>
              </a:solidFill>
            </a:endParaRPr>
          </a:p>
          <a:p>
            <a:r>
              <a:rPr lang="en-US" sz="3200" b="1" dirty="0">
                <a:solidFill>
                  <a:srgbClr val="000000"/>
                </a:solidFill>
              </a:rPr>
              <a:t>&amp;</a:t>
            </a:r>
            <a:r>
              <a:rPr lang="en-US" sz="3200" b="1" dirty="0"/>
              <a:t> recommendations</a:t>
            </a:r>
          </a:p>
        </p:txBody>
      </p:sp>
      <p:sp>
        <p:nvSpPr>
          <p:cNvPr id="3" name="TextBox 2"/>
          <p:cNvSpPr txBox="1"/>
          <p:nvPr/>
        </p:nvSpPr>
        <p:spPr>
          <a:xfrm>
            <a:off x="3104178" y="5832926"/>
            <a:ext cx="517363" cy="369332"/>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23666301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1692" y="380839"/>
            <a:ext cx="8593016" cy="6555640"/>
          </a:xfrm>
          <a:prstGeom prst="rect">
            <a:avLst/>
          </a:prstGeom>
        </p:spPr>
        <p:txBody>
          <a:bodyPr wrap="square">
            <a:spAutoFit/>
          </a:bodyPr>
          <a:lstStyle/>
          <a:p>
            <a:pPr algn="r"/>
            <a:r>
              <a:rPr lang="en-AU" sz="2800" dirty="0" smtClean="0">
                <a:solidFill>
                  <a:srgbClr val="000000"/>
                </a:solidFill>
              </a:rPr>
              <a:t>staff comments</a:t>
            </a:r>
          </a:p>
          <a:p>
            <a:pPr algn="r"/>
            <a:r>
              <a:rPr lang="en-AU" sz="2800" i="1" dirty="0" smtClean="0">
                <a:solidFill>
                  <a:srgbClr val="000000"/>
                </a:solidFill>
              </a:rPr>
              <a:t>introducing </a:t>
            </a:r>
            <a:r>
              <a:rPr lang="en-AU" sz="2800" i="1" dirty="0">
                <a:solidFill>
                  <a:srgbClr val="000000"/>
                </a:solidFill>
              </a:rPr>
              <a:t>students to academic integrity</a:t>
            </a:r>
            <a:r>
              <a:rPr lang="en-AU" sz="3200" i="1" dirty="0">
                <a:solidFill>
                  <a:srgbClr val="000000"/>
                </a:solidFill>
              </a:rPr>
              <a:t> </a:t>
            </a:r>
            <a:r>
              <a:rPr lang="en-AU" sz="3200" i="1" dirty="0" smtClean="0">
                <a:solidFill>
                  <a:srgbClr val="000000"/>
                </a:solidFill>
              </a:rPr>
              <a:t> </a:t>
            </a:r>
            <a:endParaRPr lang="en-AU" sz="3200" i="1" dirty="0">
              <a:solidFill>
                <a:srgbClr val="000000"/>
              </a:solidFill>
            </a:endParaRPr>
          </a:p>
          <a:p>
            <a:endParaRPr lang="en-AU" sz="2400" i="1" dirty="0" smtClean="0">
              <a:solidFill>
                <a:srgbClr val="000000"/>
              </a:solidFill>
            </a:endParaRPr>
          </a:p>
          <a:p>
            <a:r>
              <a:rPr lang="en-AU" sz="2400" i="1" dirty="0">
                <a:solidFill>
                  <a:srgbClr val="000000"/>
                </a:solidFill>
              </a:rPr>
              <a:t>“We can't just bring students out and assume they understand what is appropriate and what isn’t appropriate, and particularly for international students, but not just international” </a:t>
            </a:r>
            <a:r>
              <a:rPr lang="en-AU" sz="2400" dirty="0">
                <a:solidFill>
                  <a:srgbClr val="000000"/>
                </a:solidFill>
              </a:rPr>
              <a:t>(Senior decision maker, Uni D)</a:t>
            </a:r>
          </a:p>
          <a:p>
            <a:endParaRPr lang="en-AU" sz="2400" dirty="0"/>
          </a:p>
          <a:p>
            <a:r>
              <a:rPr lang="en-AU" sz="2400" i="1" dirty="0"/>
              <a:t>“If we do better pre-emptive and we do better formative learning in the early years, the theory is it shouldn’t happen in later years” </a:t>
            </a:r>
            <a:r>
              <a:rPr lang="en-AU" sz="2400" dirty="0"/>
              <a:t>(Senior decision maker, Uni F</a:t>
            </a:r>
            <a:r>
              <a:rPr lang="en-AU" sz="2400" i="1" dirty="0"/>
              <a:t>)</a:t>
            </a:r>
          </a:p>
          <a:p>
            <a:endParaRPr lang="en-AU" sz="2400" dirty="0"/>
          </a:p>
          <a:p>
            <a:r>
              <a:rPr lang="en-AU" sz="2400" b="1" dirty="0" smtClean="0"/>
              <a:t>recommendation</a:t>
            </a:r>
          </a:p>
          <a:p>
            <a:endParaRPr lang="en-AU" sz="2400" b="1" dirty="0"/>
          </a:p>
          <a:p>
            <a:r>
              <a:rPr lang="en-AU" sz="2400" b="1" dirty="0"/>
              <a:t>Staff provide timely and accessible teaching of what is and isn’t appropriate</a:t>
            </a:r>
          </a:p>
          <a:p>
            <a:endParaRPr lang="en-AU" sz="2400" b="1" dirty="0">
              <a:solidFill>
                <a:srgbClr val="008000"/>
              </a:solidFill>
            </a:endParaRPr>
          </a:p>
        </p:txBody>
      </p:sp>
    </p:spTree>
    <p:extLst>
      <p:ext uri="{BB962C8B-B14F-4D97-AF65-F5344CB8AC3E}">
        <p14:creationId xmlns:p14="http://schemas.microsoft.com/office/powerpoint/2010/main" val="30330466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7363" y="188159"/>
            <a:ext cx="8371875" cy="5632310"/>
          </a:xfrm>
          <a:prstGeom prst="rect">
            <a:avLst/>
          </a:prstGeom>
        </p:spPr>
        <p:txBody>
          <a:bodyPr wrap="square">
            <a:spAutoFit/>
          </a:bodyPr>
          <a:lstStyle/>
          <a:p>
            <a:pPr algn="r"/>
            <a:r>
              <a:rPr lang="en-AU" sz="3200" dirty="0" smtClean="0">
                <a:solidFill>
                  <a:srgbClr val="000000"/>
                </a:solidFill>
              </a:rPr>
              <a:t>staff comments</a:t>
            </a:r>
          </a:p>
          <a:p>
            <a:pPr algn="r"/>
            <a:endParaRPr lang="en-AU" sz="3200" dirty="0" smtClean="0">
              <a:solidFill>
                <a:srgbClr val="000000"/>
              </a:solidFill>
            </a:endParaRPr>
          </a:p>
          <a:p>
            <a:pPr algn="r"/>
            <a:r>
              <a:rPr lang="en-AU" sz="2800" i="1" dirty="0" smtClean="0">
                <a:solidFill>
                  <a:srgbClr val="000000"/>
                </a:solidFill>
              </a:rPr>
              <a:t>introducing </a:t>
            </a:r>
            <a:r>
              <a:rPr lang="en-AU" sz="2800" i="1" dirty="0">
                <a:solidFill>
                  <a:srgbClr val="000000"/>
                </a:solidFill>
              </a:rPr>
              <a:t>students to academic </a:t>
            </a:r>
            <a:r>
              <a:rPr lang="en-AU" sz="2800" i="1" dirty="0" smtClean="0">
                <a:solidFill>
                  <a:srgbClr val="000000"/>
                </a:solidFill>
              </a:rPr>
              <a:t>integrity:  </a:t>
            </a:r>
            <a:endParaRPr lang="en-AU" sz="2800" i="1" dirty="0">
              <a:solidFill>
                <a:srgbClr val="000000"/>
              </a:solidFill>
            </a:endParaRPr>
          </a:p>
          <a:p>
            <a:pPr algn="r"/>
            <a:r>
              <a:rPr lang="en-AU" sz="2800" i="1" dirty="0">
                <a:solidFill>
                  <a:srgbClr val="000000"/>
                </a:solidFill>
              </a:rPr>
              <a:t>i</a:t>
            </a:r>
            <a:r>
              <a:rPr lang="en-AU" sz="2800" i="1" dirty="0" smtClean="0">
                <a:solidFill>
                  <a:srgbClr val="000000"/>
                </a:solidFill>
              </a:rPr>
              <a:t>t’s not just a problem for international students</a:t>
            </a:r>
          </a:p>
          <a:p>
            <a:endParaRPr lang="en-AU" sz="2400" i="1" dirty="0" smtClean="0">
              <a:solidFill>
                <a:srgbClr val="000000"/>
              </a:solidFill>
            </a:endParaRPr>
          </a:p>
          <a:p>
            <a:endParaRPr lang="en-AU" sz="2400" i="1" dirty="0" smtClean="0">
              <a:solidFill>
                <a:srgbClr val="000000"/>
              </a:solidFill>
            </a:endParaRPr>
          </a:p>
          <a:p>
            <a:r>
              <a:rPr lang="en-AU" sz="2400" i="1" dirty="0" smtClean="0"/>
              <a:t>“I think it's time for the sector to move past this notion that international student's just regurgitate stuff” </a:t>
            </a:r>
            <a:r>
              <a:rPr lang="en-AU" sz="2400" dirty="0" smtClean="0"/>
              <a:t>(Senior manager, Uni A)</a:t>
            </a:r>
          </a:p>
          <a:p>
            <a:endParaRPr lang="en-AU" sz="2400" dirty="0" smtClean="0"/>
          </a:p>
          <a:p>
            <a:r>
              <a:rPr lang="en-AU" sz="2400" b="1" dirty="0" smtClean="0"/>
              <a:t>recommendation</a:t>
            </a:r>
          </a:p>
          <a:p>
            <a:endParaRPr lang="en-AU" sz="2400" b="1" dirty="0" smtClean="0"/>
          </a:p>
          <a:p>
            <a:r>
              <a:rPr lang="en-AU" sz="2400" b="1" dirty="0" smtClean="0"/>
              <a:t>Staff provide timely and accessible teaching of what is and isn’t appropriate to </a:t>
            </a:r>
            <a:r>
              <a:rPr lang="en-AU" sz="2400" b="1" u="sng" dirty="0" smtClean="0"/>
              <a:t>all</a:t>
            </a:r>
            <a:r>
              <a:rPr lang="en-AU" sz="2400" b="1" dirty="0" smtClean="0"/>
              <a:t> students</a:t>
            </a:r>
            <a:endParaRPr lang="en-AU" sz="2400" b="1" dirty="0"/>
          </a:p>
        </p:txBody>
      </p:sp>
      <p:pic>
        <p:nvPicPr>
          <p:cNvPr id="3" name="Content Placeholder 3" descr="ALTC logo options 2 sm.pdf"/>
          <p:cNvPicPr>
            <a:picLocks noChangeAspect="1"/>
          </p:cNvPicPr>
          <p:nvPr/>
        </p:nvPicPr>
        <p:blipFill>
          <a:blip r:embed="rId2"/>
          <a:srcRect t="65985" r="50576" b="-67"/>
          <a:stretch>
            <a:fillRect/>
          </a:stretch>
        </p:blipFill>
        <p:spPr>
          <a:xfrm>
            <a:off x="187569" y="0"/>
            <a:ext cx="2781346" cy="1430216"/>
          </a:xfrm>
          <a:prstGeom prst="rect">
            <a:avLst/>
          </a:prstGeom>
        </p:spPr>
      </p:pic>
    </p:spTree>
    <p:extLst>
      <p:ext uri="{BB962C8B-B14F-4D97-AF65-F5344CB8AC3E}">
        <p14:creationId xmlns:p14="http://schemas.microsoft.com/office/powerpoint/2010/main" val="16006761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369116"/>
            <a:ext cx="8039449" cy="6063197"/>
          </a:xfrm>
          <a:prstGeom prst="rect">
            <a:avLst/>
          </a:prstGeom>
        </p:spPr>
        <p:txBody>
          <a:bodyPr wrap="square">
            <a:spAutoFit/>
          </a:bodyPr>
          <a:lstStyle/>
          <a:p>
            <a:pPr algn="r"/>
            <a:r>
              <a:rPr lang="en-AU" sz="3200" dirty="0" smtClean="0">
                <a:solidFill>
                  <a:srgbClr val="000000"/>
                </a:solidFill>
              </a:rPr>
              <a:t>staff comments</a:t>
            </a:r>
            <a:endParaRPr lang="en-AU" sz="2800" i="1" dirty="0" smtClean="0">
              <a:solidFill>
                <a:srgbClr val="000000"/>
              </a:solidFill>
            </a:endParaRPr>
          </a:p>
          <a:p>
            <a:pPr algn="r"/>
            <a:r>
              <a:rPr lang="en-AU" sz="2800" i="1" dirty="0" smtClean="0">
                <a:solidFill>
                  <a:srgbClr val="000000"/>
                </a:solidFill>
              </a:rPr>
              <a:t>developing academic </a:t>
            </a:r>
            <a:r>
              <a:rPr lang="en-AU" sz="2800" i="1" dirty="0">
                <a:solidFill>
                  <a:srgbClr val="000000"/>
                </a:solidFill>
              </a:rPr>
              <a:t>integrity </a:t>
            </a:r>
          </a:p>
          <a:p>
            <a:pPr algn="r"/>
            <a:endParaRPr lang="en-AU" sz="3200" dirty="0" smtClean="0">
              <a:solidFill>
                <a:srgbClr val="000000"/>
              </a:solidFill>
            </a:endParaRPr>
          </a:p>
          <a:p>
            <a:pPr algn="r"/>
            <a:r>
              <a:rPr lang="en-AU" sz="3200" dirty="0" smtClean="0">
                <a:solidFill>
                  <a:srgbClr val="000000"/>
                </a:solidFill>
              </a:rPr>
              <a:t> </a:t>
            </a:r>
            <a:endParaRPr lang="en-AU" sz="3200" dirty="0">
              <a:solidFill>
                <a:srgbClr val="000000"/>
              </a:solidFill>
            </a:endParaRPr>
          </a:p>
          <a:p>
            <a:r>
              <a:rPr lang="en-AU" sz="2400" i="1" dirty="0" smtClean="0">
                <a:solidFill>
                  <a:srgbClr val="000000"/>
                </a:solidFill>
              </a:rPr>
              <a:t>“And </a:t>
            </a:r>
            <a:r>
              <a:rPr lang="en-AU" sz="2400" i="1" dirty="0">
                <a:solidFill>
                  <a:srgbClr val="000000"/>
                </a:solidFill>
              </a:rPr>
              <a:t>we need to give students examples, we need to say what’s acceptable, what’s not, this is an example of something’s that’s not acceptable, here’s an example of something that is.  What’s the difference between the </a:t>
            </a:r>
            <a:r>
              <a:rPr lang="en-AU" sz="2400" i="1" dirty="0" smtClean="0">
                <a:solidFill>
                  <a:srgbClr val="000000"/>
                </a:solidFill>
              </a:rPr>
              <a:t>two </a:t>
            </a:r>
            <a:r>
              <a:rPr lang="en-AU" sz="2400" i="1" dirty="0">
                <a:solidFill>
                  <a:srgbClr val="000000"/>
                </a:solidFill>
              </a:rPr>
              <a:t>of them</a:t>
            </a:r>
            <a:r>
              <a:rPr lang="en-AU" sz="2400" i="1" dirty="0" smtClean="0">
                <a:solidFill>
                  <a:srgbClr val="000000"/>
                </a:solidFill>
              </a:rPr>
              <a:t>?” </a:t>
            </a:r>
            <a:r>
              <a:rPr lang="en-AU" sz="2400" dirty="0">
                <a:solidFill>
                  <a:srgbClr val="000000"/>
                </a:solidFill>
              </a:rPr>
              <a:t>(Senior decision maker, Uni A</a:t>
            </a:r>
            <a:r>
              <a:rPr lang="en-AU" sz="2400" dirty="0" smtClean="0">
                <a:solidFill>
                  <a:srgbClr val="000000"/>
                </a:solidFill>
              </a:rPr>
              <a:t>)</a:t>
            </a:r>
          </a:p>
          <a:p>
            <a:endParaRPr lang="en-AU" sz="2400" dirty="0">
              <a:solidFill>
                <a:srgbClr val="000000"/>
              </a:solidFill>
            </a:endParaRPr>
          </a:p>
          <a:p>
            <a:r>
              <a:rPr lang="en-AU" sz="2400" b="1" dirty="0">
                <a:solidFill>
                  <a:srgbClr val="000000"/>
                </a:solidFill>
              </a:rPr>
              <a:t>recommendation</a:t>
            </a:r>
          </a:p>
          <a:p>
            <a:endParaRPr lang="en-AU" sz="2400" b="1" dirty="0" smtClean="0">
              <a:solidFill>
                <a:srgbClr val="000000"/>
              </a:solidFill>
            </a:endParaRPr>
          </a:p>
          <a:p>
            <a:r>
              <a:rPr lang="en-AU" sz="2400" b="1" dirty="0">
                <a:solidFill>
                  <a:srgbClr val="000000"/>
                </a:solidFill>
              </a:rPr>
              <a:t>Teachers </a:t>
            </a:r>
            <a:r>
              <a:rPr lang="en-AU" sz="2400" b="1" dirty="0" smtClean="0">
                <a:solidFill>
                  <a:srgbClr val="000000"/>
                </a:solidFill>
              </a:rPr>
              <a:t>provide examples of texts that can be used to illustrate the practice and place of acknowledgment in academic writing</a:t>
            </a:r>
            <a:endParaRPr lang="en-AU" sz="2400" b="1" dirty="0">
              <a:solidFill>
                <a:srgbClr val="000000"/>
              </a:solidFill>
            </a:endParaRPr>
          </a:p>
        </p:txBody>
      </p:sp>
    </p:spTree>
    <p:extLst>
      <p:ext uri="{BB962C8B-B14F-4D97-AF65-F5344CB8AC3E}">
        <p14:creationId xmlns:p14="http://schemas.microsoft.com/office/powerpoint/2010/main" val="23172237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56492" y="369116"/>
            <a:ext cx="7992557" cy="5693865"/>
          </a:xfrm>
          <a:prstGeom prst="rect">
            <a:avLst/>
          </a:prstGeom>
        </p:spPr>
        <p:txBody>
          <a:bodyPr wrap="square">
            <a:spAutoFit/>
          </a:bodyPr>
          <a:lstStyle/>
          <a:p>
            <a:pPr algn="r"/>
            <a:r>
              <a:rPr lang="en-AU" sz="3600" dirty="0" smtClean="0"/>
              <a:t>staff comments</a:t>
            </a:r>
            <a:endParaRPr lang="en-AU" sz="3600" dirty="0"/>
          </a:p>
          <a:p>
            <a:pPr algn="r"/>
            <a:r>
              <a:rPr lang="en-AU" sz="2800" i="1" dirty="0"/>
              <a:t>d</a:t>
            </a:r>
            <a:r>
              <a:rPr lang="en-AU" sz="2800" i="1" dirty="0" smtClean="0"/>
              <a:t>eveloping scholarly practice</a:t>
            </a:r>
          </a:p>
          <a:p>
            <a:pPr algn="r"/>
            <a:r>
              <a:rPr lang="en-AU" sz="3600" dirty="0" smtClean="0"/>
              <a:t> </a:t>
            </a:r>
          </a:p>
          <a:p>
            <a:r>
              <a:rPr lang="en-AU" sz="2400" i="1" dirty="0" smtClean="0"/>
              <a:t>“…</a:t>
            </a:r>
            <a:r>
              <a:rPr lang="en-AU" sz="2400" i="1" dirty="0"/>
              <a:t>there’s quite a lot of skill in teaching students </a:t>
            </a:r>
            <a:r>
              <a:rPr lang="en-AU" sz="2400" i="1" dirty="0" smtClean="0"/>
              <a:t>about…doing </a:t>
            </a:r>
            <a:r>
              <a:rPr lang="en-AU" sz="2400" i="1" dirty="0"/>
              <a:t>a conventional development of an argument or an </a:t>
            </a:r>
            <a:r>
              <a:rPr lang="en-AU" sz="2400" i="1" dirty="0" smtClean="0"/>
              <a:t>essay, </a:t>
            </a:r>
            <a:r>
              <a:rPr lang="en-AU" sz="2400" dirty="0" smtClean="0">
                <a:solidFill>
                  <a:srgbClr val="FF6600"/>
                </a:solidFill>
              </a:rPr>
              <a:t>[…]</a:t>
            </a:r>
            <a:r>
              <a:rPr lang="en-AU" sz="2400" i="1" dirty="0">
                <a:solidFill>
                  <a:srgbClr val="FF6600"/>
                </a:solidFill>
              </a:rPr>
              <a:t> </a:t>
            </a:r>
            <a:r>
              <a:rPr lang="en-AU" sz="2400" i="1" dirty="0" smtClean="0"/>
              <a:t>moving </a:t>
            </a:r>
            <a:r>
              <a:rPr lang="en-AU" sz="2400" i="1" dirty="0"/>
              <a:t>from stringing quotes together, with names behind </a:t>
            </a:r>
            <a:r>
              <a:rPr lang="en-AU" sz="2400" i="1" dirty="0" smtClean="0"/>
              <a:t>them, </a:t>
            </a:r>
            <a:r>
              <a:rPr lang="en-AU" sz="2400" i="1" dirty="0"/>
              <a:t>to actually synthesising the ideas and coming up with your story, and bringing in the quotes, as evidence for statements that you’re making” </a:t>
            </a:r>
            <a:r>
              <a:rPr lang="en-AU" sz="2400" dirty="0" smtClean="0"/>
              <a:t>(Senior </a:t>
            </a:r>
            <a:r>
              <a:rPr lang="en-AU" sz="2400" dirty="0"/>
              <a:t>d</a:t>
            </a:r>
            <a:r>
              <a:rPr lang="en-AU" sz="2400" dirty="0" smtClean="0"/>
              <a:t>ecision maker, Uni A)</a:t>
            </a:r>
          </a:p>
          <a:p>
            <a:endParaRPr lang="en-AU" sz="2400" dirty="0"/>
          </a:p>
          <a:p>
            <a:r>
              <a:rPr lang="en-AU" sz="2400" b="1" dirty="0" smtClean="0"/>
              <a:t>recommendation</a:t>
            </a:r>
          </a:p>
          <a:p>
            <a:endParaRPr lang="en-AU" sz="2400" b="1" dirty="0"/>
          </a:p>
          <a:p>
            <a:r>
              <a:rPr lang="en-AU" sz="2400" b="1" dirty="0" smtClean="0"/>
              <a:t>Teachers demonstrate and provide practice in skills of scholarly inquiry and using sources to support arguments</a:t>
            </a:r>
            <a:endParaRPr lang="en-AU" sz="2400" b="1" dirty="0"/>
          </a:p>
        </p:txBody>
      </p:sp>
    </p:spTree>
    <p:extLst>
      <p:ext uri="{BB962C8B-B14F-4D97-AF65-F5344CB8AC3E}">
        <p14:creationId xmlns:p14="http://schemas.microsoft.com/office/powerpoint/2010/main" val="29134235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3755" y="341419"/>
            <a:ext cx="8475138" cy="5632310"/>
          </a:xfrm>
          <a:prstGeom prst="rect">
            <a:avLst/>
          </a:prstGeom>
        </p:spPr>
        <p:txBody>
          <a:bodyPr wrap="square">
            <a:spAutoFit/>
          </a:bodyPr>
          <a:lstStyle/>
          <a:p>
            <a:pPr algn="r"/>
            <a:r>
              <a:rPr lang="en-AU" sz="3600" dirty="0" smtClean="0">
                <a:solidFill>
                  <a:srgbClr val="000000"/>
                </a:solidFill>
              </a:rPr>
              <a:t>staff comments</a:t>
            </a:r>
            <a:endParaRPr lang="en-AU" sz="2800" i="1" dirty="0" smtClean="0">
              <a:solidFill>
                <a:srgbClr val="000000"/>
              </a:solidFill>
            </a:endParaRPr>
          </a:p>
          <a:p>
            <a:pPr algn="r"/>
            <a:r>
              <a:rPr lang="en-AU" sz="2800" i="1" dirty="0" smtClean="0">
                <a:solidFill>
                  <a:srgbClr val="000000"/>
                </a:solidFill>
              </a:rPr>
              <a:t>the </a:t>
            </a:r>
            <a:r>
              <a:rPr lang="en-AU" sz="2800" i="1" dirty="0">
                <a:solidFill>
                  <a:srgbClr val="000000"/>
                </a:solidFill>
              </a:rPr>
              <a:t>value of integrity </a:t>
            </a:r>
            <a:r>
              <a:rPr lang="en-AU" sz="2800" i="1" dirty="0" smtClean="0">
                <a:solidFill>
                  <a:srgbClr val="000000"/>
                </a:solidFill>
              </a:rPr>
              <a:t>as </a:t>
            </a:r>
            <a:r>
              <a:rPr lang="en-AU" sz="2800" i="1" dirty="0">
                <a:solidFill>
                  <a:srgbClr val="000000"/>
                </a:solidFill>
              </a:rPr>
              <a:t>an </a:t>
            </a:r>
            <a:endParaRPr lang="en-AU" sz="2800" i="1" dirty="0" smtClean="0">
              <a:solidFill>
                <a:srgbClr val="000000"/>
              </a:solidFill>
            </a:endParaRPr>
          </a:p>
          <a:p>
            <a:pPr algn="r"/>
            <a:r>
              <a:rPr lang="en-AU" sz="2800" i="1" dirty="0" smtClean="0">
                <a:solidFill>
                  <a:srgbClr val="000000"/>
                </a:solidFill>
              </a:rPr>
              <a:t>academic attribute</a:t>
            </a:r>
            <a:endParaRPr lang="en-AU" sz="2800" i="1" dirty="0">
              <a:solidFill>
                <a:srgbClr val="000000"/>
              </a:solidFill>
            </a:endParaRPr>
          </a:p>
          <a:p>
            <a:pPr algn="r"/>
            <a:endParaRPr lang="en-AU" sz="2800" dirty="0">
              <a:solidFill>
                <a:srgbClr val="000000"/>
              </a:solidFill>
            </a:endParaRPr>
          </a:p>
          <a:p>
            <a:r>
              <a:rPr lang="en-AU" sz="2400" i="1" dirty="0" smtClean="0">
                <a:solidFill>
                  <a:srgbClr val="000000"/>
                </a:solidFill>
              </a:rPr>
              <a:t>… </a:t>
            </a:r>
            <a:r>
              <a:rPr lang="en-AU" sz="2400" i="1" dirty="0">
                <a:solidFill>
                  <a:srgbClr val="000000"/>
                </a:solidFill>
              </a:rPr>
              <a:t>this has much greater resonance about what we're doing, how we're doing it, how we conduct ourselves and a way of being in the academic world that we should probably promote and one important part of a much broader education picture </a:t>
            </a:r>
            <a:r>
              <a:rPr lang="en-AU" sz="2400" i="1" dirty="0" smtClean="0">
                <a:solidFill>
                  <a:srgbClr val="000000"/>
                </a:solidFill>
              </a:rPr>
              <a:t/>
            </a:r>
            <a:br>
              <a:rPr lang="en-AU" sz="2400" i="1" dirty="0" smtClean="0">
                <a:solidFill>
                  <a:srgbClr val="000000"/>
                </a:solidFill>
              </a:rPr>
            </a:br>
            <a:r>
              <a:rPr lang="en-AU" sz="2400" dirty="0" smtClean="0">
                <a:solidFill>
                  <a:srgbClr val="000000"/>
                </a:solidFill>
              </a:rPr>
              <a:t>(Senior decision maker, Uni C)</a:t>
            </a:r>
          </a:p>
          <a:p>
            <a:endParaRPr lang="en-AU" sz="2400" dirty="0" smtClean="0">
              <a:solidFill>
                <a:srgbClr val="000000"/>
              </a:solidFill>
            </a:endParaRPr>
          </a:p>
          <a:p>
            <a:r>
              <a:rPr lang="en-AU" sz="2400" b="1" dirty="0"/>
              <a:t>recommendation</a:t>
            </a:r>
          </a:p>
          <a:p>
            <a:endParaRPr lang="en-AU" sz="2400" b="1" dirty="0" smtClean="0">
              <a:solidFill>
                <a:srgbClr val="000000"/>
              </a:solidFill>
            </a:endParaRPr>
          </a:p>
          <a:p>
            <a:r>
              <a:rPr lang="en-AU" sz="2400" b="1" dirty="0" smtClean="0">
                <a:solidFill>
                  <a:srgbClr val="000000"/>
                </a:solidFill>
              </a:rPr>
              <a:t>Staff promote academic conduct as </a:t>
            </a:r>
            <a:r>
              <a:rPr lang="en-AU" sz="2400" b="1" dirty="0">
                <a:solidFill>
                  <a:srgbClr val="000000"/>
                </a:solidFill>
              </a:rPr>
              <a:t>an important part of </a:t>
            </a:r>
            <a:r>
              <a:rPr lang="en-AU" sz="2400" b="1" dirty="0" smtClean="0">
                <a:solidFill>
                  <a:srgbClr val="000000"/>
                </a:solidFill>
              </a:rPr>
              <a:t>higher education</a:t>
            </a:r>
            <a:endParaRPr lang="en-AU" sz="2400" dirty="0"/>
          </a:p>
        </p:txBody>
      </p:sp>
    </p:spTree>
    <p:extLst>
      <p:ext uri="{BB962C8B-B14F-4D97-AF65-F5344CB8AC3E}">
        <p14:creationId xmlns:p14="http://schemas.microsoft.com/office/powerpoint/2010/main" val="34322495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5478" y="369116"/>
            <a:ext cx="8203572" cy="6124753"/>
          </a:xfrm>
          <a:prstGeom prst="rect">
            <a:avLst/>
          </a:prstGeom>
        </p:spPr>
        <p:txBody>
          <a:bodyPr wrap="square">
            <a:spAutoFit/>
          </a:bodyPr>
          <a:lstStyle/>
          <a:p>
            <a:pPr algn="r"/>
            <a:r>
              <a:rPr lang="en-AU" sz="3600" dirty="0"/>
              <a:t> </a:t>
            </a:r>
            <a:r>
              <a:rPr lang="en-AU" sz="3200" dirty="0" smtClean="0">
                <a:solidFill>
                  <a:srgbClr val="000000"/>
                </a:solidFill>
              </a:rPr>
              <a:t>staff comment</a:t>
            </a:r>
          </a:p>
          <a:p>
            <a:pPr algn="r"/>
            <a:endParaRPr lang="en-AU" sz="3200" dirty="0">
              <a:solidFill>
                <a:srgbClr val="000000"/>
              </a:solidFill>
            </a:endParaRPr>
          </a:p>
          <a:p>
            <a:pPr algn="r"/>
            <a:r>
              <a:rPr lang="en-AU" sz="2800" i="1" dirty="0" smtClean="0">
                <a:solidFill>
                  <a:srgbClr val="000000"/>
                </a:solidFill>
              </a:rPr>
              <a:t>the </a:t>
            </a:r>
            <a:r>
              <a:rPr lang="en-AU" sz="2800" i="1" dirty="0">
                <a:solidFill>
                  <a:srgbClr val="000000"/>
                </a:solidFill>
              </a:rPr>
              <a:t>value of integrity as </a:t>
            </a:r>
            <a:r>
              <a:rPr lang="en-AU" sz="2800" i="1" dirty="0" smtClean="0">
                <a:solidFill>
                  <a:srgbClr val="000000"/>
                </a:solidFill>
              </a:rPr>
              <a:t>a professional attribute</a:t>
            </a:r>
          </a:p>
          <a:p>
            <a:pPr algn="r"/>
            <a:r>
              <a:rPr lang="en-AU" sz="3200" dirty="0" smtClean="0">
                <a:solidFill>
                  <a:srgbClr val="000000"/>
                </a:solidFill>
              </a:rPr>
              <a:t> </a:t>
            </a:r>
            <a:endParaRPr lang="en-AU" sz="3200" dirty="0">
              <a:solidFill>
                <a:srgbClr val="000000"/>
              </a:solidFill>
            </a:endParaRPr>
          </a:p>
          <a:p>
            <a:r>
              <a:rPr lang="en-AU" sz="2400" dirty="0" smtClean="0">
                <a:solidFill>
                  <a:srgbClr val="000000"/>
                </a:solidFill>
              </a:rPr>
              <a:t>“…the </a:t>
            </a:r>
            <a:r>
              <a:rPr lang="en-AU" sz="2400" dirty="0">
                <a:solidFill>
                  <a:srgbClr val="000000"/>
                </a:solidFill>
              </a:rPr>
              <a:t>importance of students developing their own sense of professional identity and how they represent themselves as a professional you know, not to falsely represent their </a:t>
            </a:r>
            <a:r>
              <a:rPr lang="en-AU" sz="2400" dirty="0" smtClean="0">
                <a:solidFill>
                  <a:srgbClr val="000000"/>
                </a:solidFill>
              </a:rPr>
              <a:t>competencies…” </a:t>
            </a:r>
            <a:r>
              <a:rPr lang="en-AU" sz="2400" dirty="0">
                <a:solidFill>
                  <a:srgbClr val="000000"/>
                </a:solidFill>
              </a:rPr>
              <a:t>(Senior decision maker, Uni </a:t>
            </a:r>
            <a:r>
              <a:rPr lang="en-AU" sz="2400" dirty="0" smtClean="0">
                <a:solidFill>
                  <a:srgbClr val="000000"/>
                </a:solidFill>
              </a:rPr>
              <a:t>D)</a:t>
            </a:r>
          </a:p>
          <a:p>
            <a:endParaRPr lang="en-AU" sz="2400" dirty="0" smtClean="0">
              <a:solidFill>
                <a:srgbClr val="000000"/>
              </a:solidFill>
            </a:endParaRPr>
          </a:p>
          <a:p>
            <a:endParaRPr lang="en-AU" sz="2400" b="1" dirty="0" smtClean="0"/>
          </a:p>
          <a:p>
            <a:r>
              <a:rPr lang="en-AU" sz="2400" b="1" dirty="0" smtClean="0"/>
              <a:t>recommendation</a:t>
            </a:r>
            <a:endParaRPr lang="en-AU" sz="2400" b="1" dirty="0"/>
          </a:p>
          <a:p>
            <a:endParaRPr lang="en-AU" sz="2400" b="1" dirty="0" smtClean="0">
              <a:solidFill>
                <a:srgbClr val="000000"/>
              </a:solidFill>
            </a:endParaRPr>
          </a:p>
          <a:p>
            <a:r>
              <a:rPr lang="en-AU" sz="2400" b="1" dirty="0">
                <a:solidFill>
                  <a:srgbClr val="000000"/>
                </a:solidFill>
              </a:rPr>
              <a:t>Staff connect learning academic integrity standards with personal integrity and professional identity</a:t>
            </a:r>
            <a:endParaRPr lang="en-AU" sz="2400" dirty="0">
              <a:solidFill>
                <a:srgbClr val="000000"/>
              </a:solidFill>
            </a:endParaRPr>
          </a:p>
          <a:p>
            <a:endParaRPr lang="en-AU" sz="2400" dirty="0"/>
          </a:p>
        </p:txBody>
      </p:sp>
    </p:spTree>
    <p:extLst>
      <p:ext uri="{BB962C8B-B14F-4D97-AF65-F5344CB8AC3E}">
        <p14:creationId xmlns:p14="http://schemas.microsoft.com/office/powerpoint/2010/main" val="3026193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4000" dirty="0" smtClean="0"/>
              <a:t>purpose statement</a:t>
            </a:r>
            <a:endParaRPr lang="en-US" sz="4000" dirty="0"/>
          </a:p>
        </p:txBody>
      </p:sp>
      <p:sp>
        <p:nvSpPr>
          <p:cNvPr id="3" name="Content Placeholder 2"/>
          <p:cNvSpPr>
            <a:spLocks noGrp="1"/>
          </p:cNvSpPr>
          <p:nvPr>
            <p:ph idx="1"/>
          </p:nvPr>
        </p:nvSpPr>
        <p:spPr>
          <a:xfrm>
            <a:off x="457200" y="2072081"/>
            <a:ext cx="7961708" cy="4054082"/>
          </a:xfrm>
        </p:spPr>
        <p:txBody>
          <a:bodyPr>
            <a:normAutofit fontScale="92500"/>
          </a:bodyPr>
          <a:lstStyle/>
          <a:p>
            <a:pPr marL="400050" lvl="1" indent="0">
              <a:buNone/>
            </a:pPr>
            <a:r>
              <a:rPr lang="en-US" sz="3000" dirty="0" smtClean="0"/>
              <a:t>The following is a compilation of information and </a:t>
            </a:r>
            <a:r>
              <a:rPr lang="en-US" sz="3000" b="1" dirty="0" smtClean="0"/>
              <a:t>recommendations for good practice </a:t>
            </a:r>
            <a:r>
              <a:rPr lang="en-US" sz="3000" dirty="0" smtClean="0"/>
              <a:t>for achieving and maintaining academic integrity standards in learning and teaching practices.</a:t>
            </a:r>
          </a:p>
          <a:p>
            <a:pPr marL="400050" lvl="1" indent="0">
              <a:buNone/>
            </a:pPr>
            <a:endParaRPr lang="en-US" sz="3000" dirty="0" smtClean="0"/>
          </a:p>
          <a:p>
            <a:pPr marL="800100" lvl="2" indent="0">
              <a:buNone/>
            </a:pPr>
            <a:r>
              <a:rPr lang="en-US" dirty="0" smtClean="0"/>
              <a:t>The recommendations are grounded in </a:t>
            </a:r>
            <a:r>
              <a:rPr lang="en-US" i="1" dirty="0" smtClean="0"/>
              <a:t>current literature</a:t>
            </a:r>
            <a:r>
              <a:rPr lang="en-US" dirty="0" smtClean="0"/>
              <a:t> and based on </a:t>
            </a:r>
            <a:r>
              <a:rPr lang="en-US" i="1" dirty="0" smtClean="0"/>
              <a:t>analysis of Academic Integrity policies of 39 Australian universities; </a:t>
            </a:r>
            <a:r>
              <a:rPr lang="en-US" dirty="0" smtClean="0"/>
              <a:t>and</a:t>
            </a:r>
            <a:r>
              <a:rPr lang="en-US" i="1" dirty="0" smtClean="0"/>
              <a:t> staff and student comments</a:t>
            </a:r>
            <a:r>
              <a:rPr lang="en-US" dirty="0" smtClean="0"/>
              <a:t> from data gathered within the 6 </a:t>
            </a:r>
            <a:r>
              <a:rPr lang="en-US" i="1" dirty="0" smtClean="0"/>
              <a:t>Academic Integrity Standards Project (AISP)</a:t>
            </a:r>
            <a:r>
              <a:rPr lang="en-US" dirty="0" smtClean="0"/>
              <a:t> partner universities.</a:t>
            </a:r>
            <a:endParaRPr lang="en-US" dirty="0"/>
          </a:p>
        </p:txBody>
      </p:sp>
    </p:spTree>
    <p:extLst>
      <p:ext uri="{BB962C8B-B14F-4D97-AF65-F5344CB8AC3E}">
        <p14:creationId xmlns:p14="http://schemas.microsoft.com/office/powerpoint/2010/main" val="10409394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2708" y="369116"/>
            <a:ext cx="8088923" cy="5693865"/>
          </a:xfrm>
          <a:prstGeom prst="rect">
            <a:avLst/>
          </a:prstGeom>
        </p:spPr>
        <p:txBody>
          <a:bodyPr wrap="square">
            <a:spAutoFit/>
          </a:bodyPr>
          <a:lstStyle/>
          <a:p>
            <a:pPr algn="r"/>
            <a:r>
              <a:rPr lang="en-AU" sz="3600" dirty="0"/>
              <a:t> </a:t>
            </a:r>
            <a:r>
              <a:rPr lang="en-AU" sz="3200" dirty="0" smtClean="0">
                <a:solidFill>
                  <a:srgbClr val="000000"/>
                </a:solidFill>
              </a:rPr>
              <a:t>staff comments</a:t>
            </a:r>
            <a:endParaRPr lang="en-AU" sz="3200" dirty="0">
              <a:solidFill>
                <a:srgbClr val="000000"/>
              </a:solidFill>
            </a:endParaRPr>
          </a:p>
          <a:p>
            <a:pPr algn="r"/>
            <a:endParaRPr lang="en-AU" sz="2800" i="1" dirty="0" smtClean="0">
              <a:solidFill>
                <a:srgbClr val="000000"/>
              </a:solidFill>
            </a:endParaRPr>
          </a:p>
          <a:p>
            <a:pPr algn="r"/>
            <a:r>
              <a:rPr lang="en-AU" sz="2800" i="1" dirty="0" smtClean="0">
                <a:solidFill>
                  <a:srgbClr val="000000"/>
                </a:solidFill>
              </a:rPr>
              <a:t>modelling </a:t>
            </a:r>
            <a:r>
              <a:rPr lang="en-AU" sz="2800" i="1" dirty="0">
                <a:solidFill>
                  <a:srgbClr val="000000"/>
                </a:solidFill>
              </a:rPr>
              <a:t>good practice by </a:t>
            </a:r>
            <a:r>
              <a:rPr lang="en-AU" sz="2800" i="1" dirty="0" smtClean="0">
                <a:solidFill>
                  <a:srgbClr val="000000"/>
                </a:solidFill>
              </a:rPr>
              <a:t>staff</a:t>
            </a:r>
          </a:p>
          <a:p>
            <a:pPr algn="r"/>
            <a:endParaRPr lang="en-AU" sz="3200" dirty="0" smtClean="0">
              <a:solidFill>
                <a:srgbClr val="000000"/>
              </a:solidFill>
            </a:endParaRPr>
          </a:p>
          <a:p>
            <a:r>
              <a:rPr lang="en-AU" sz="2400" i="1" dirty="0" smtClean="0">
                <a:solidFill>
                  <a:srgbClr val="000000"/>
                </a:solidFill>
              </a:rPr>
              <a:t>“…it </a:t>
            </a:r>
            <a:r>
              <a:rPr lang="en-AU" sz="2400" i="1" dirty="0">
                <a:solidFill>
                  <a:srgbClr val="000000"/>
                </a:solidFill>
              </a:rPr>
              <a:t>is difficult to convince </a:t>
            </a:r>
            <a:r>
              <a:rPr lang="en-AU" sz="2400" i="1" dirty="0" smtClean="0">
                <a:solidFill>
                  <a:srgbClr val="000000"/>
                </a:solidFill>
              </a:rPr>
              <a:t>students not </a:t>
            </a:r>
            <a:r>
              <a:rPr lang="en-AU" sz="2400" i="1" dirty="0">
                <a:solidFill>
                  <a:srgbClr val="000000"/>
                </a:solidFill>
              </a:rPr>
              <a:t>to copy </a:t>
            </a:r>
            <a:r>
              <a:rPr lang="en-AU" sz="2400" dirty="0" smtClean="0">
                <a:solidFill>
                  <a:srgbClr val="000000"/>
                </a:solidFill>
              </a:rPr>
              <a:t>[…] </a:t>
            </a:r>
            <a:r>
              <a:rPr lang="en-AU" sz="2400" i="1" dirty="0" smtClean="0">
                <a:solidFill>
                  <a:srgbClr val="000000"/>
                </a:solidFill>
              </a:rPr>
              <a:t>without </a:t>
            </a:r>
            <a:r>
              <a:rPr lang="en-AU" sz="2400" i="1" dirty="0">
                <a:solidFill>
                  <a:srgbClr val="000000"/>
                </a:solidFill>
              </a:rPr>
              <a:t>appropriate </a:t>
            </a:r>
            <a:r>
              <a:rPr lang="en-AU" sz="2400" i="1" dirty="0" smtClean="0">
                <a:solidFill>
                  <a:srgbClr val="000000"/>
                </a:solidFill>
              </a:rPr>
              <a:t>attribution, </a:t>
            </a:r>
            <a:r>
              <a:rPr lang="en-AU" sz="2400" i="1" dirty="0">
                <a:solidFill>
                  <a:srgbClr val="000000"/>
                </a:solidFill>
              </a:rPr>
              <a:t>when there are instances in the </a:t>
            </a:r>
            <a:r>
              <a:rPr lang="en-AU" sz="2400" i="1" dirty="0" smtClean="0">
                <a:solidFill>
                  <a:srgbClr val="000000"/>
                </a:solidFill>
              </a:rPr>
              <a:t>sector […] of </a:t>
            </a:r>
            <a:r>
              <a:rPr lang="en-AU" sz="2400" i="1" dirty="0">
                <a:solidFill>
                  <a:srgbClr val="000000"/>
                </a:solidFill>
              </a:rPr>
              <a:t>academic colleagues putting their </a:t>
            </a:r>
            <a:r>
              <a:rPr lang="en-AU" sz="2400" i="1" dirty="0" smtClean="0">
                <a:solidFill>
                  <a:srgbClr val="000000"/>
                </a:solidFill>
              </a:rPr>
              <a:t>PowerPoint</a:t>
            </a:r>
            <a:r>
              <a:rPr lang="en-AU" sz="2400" i="1" dirty="0">
                <a:solidFill>
                  <a:srgbClr val="000000"/>
                </a:solidFill>
              </a:rPr>
              <a:t>s</a:t>
            </a:r>
            <a:r>
              <a:rPr lang="en-AU" sz="2400" i="1" dirty="0" smtClean="0">
                <a:solidFill>
                  <a:srgbClr val="000000"/>
                </a:solidFill>
              </a:rPr>
              <a:t> </a:t>
            </a:r>
            <a:r>
              <a:rPr lang="en-AU" sz="2400" i="1" dirty="0">
                <a:solidFill>
                  <a:srgbClr val="000000"/>
                </a:solidFill>
              </a:rPr>
              <a:t>up which have been clearly copied without attribution from other </a:t>
            </a:r>
            <a:r>
              <a:rPr lang="en-AU" sz="2400" i="1" dirty="0" smtClean="0">
                <a:solidFill>
                  <a:srgbClr val="000000"/>
                </a:solidFill>
              </a:rPr>
              <a:t>sources”  </a:t>
            </a:r>
            <a:r>
              <a:rPr lang="en-AU" sz="2400" dirty="0" smtClean="0">
                <a:solidFill>
                  <a:srgbClr val="000000"/>
                </a:solidFill>
              </a:rPr>
              <a:t>(Senior decision maker, Uni A</a:t>
            </a:r>
            <a:r>
              <a:rPr lang="en-AU" sz="2400" i="1" dirty="0" smtClean="0">
                <a:solidFill>
                  <a:srgbClr val="000000"/>
                </a:solidFill>
              </a:rPr>
              <a:t>)</a:t>
            </a:r>
          </a:p>
          <a:p>
            <a:endParaRPr lang="en-AU" sz="2400" i="1" dirty="0" smtClean="0">
              <a:solidFill>
                <a:srgbClr val="000000"/>
              </a:solidFill>
            </a:endParaRPr>
          </a:p>
          <a:p>
            <a:r>
              <a:rPr lang="en-AU" sz="2400" b="1" dirty="0" smtClean="0"/>
              <a:t>recommendation</a:t>
            </a:r>
          </a:p>
          <a:p>
            <a:endParaRPr lang="en-AU" sz="2400" b="1" dirty="0"/>
          </a:p>
          <a:p>
            <a:r>
              <a:rPr lang="en-AU" sz="2400" b="1" dirty="0" smtClean="0"/>
              <a:t>Teachers </a:t>
            </a:r>
            <a:r>
              <a:rPr lang="en-AU" sz="2400" b="1" dirty="0" smtClean="0">
                <a:solidFill>
                  <a:srgbClr val="000000"/>
                </a:solidFill>
              </a:rPr>
              <a:t>model scholarly practice in the presentations and resources they use, by giving source information</a:t>
            </a:r>
            <a:endParaRPr lang="en-AU" sz="2400" b="1" dirty="0">
              <a:solidFill>
                <a:srgbClr val="000000"/>
              </a:solidFill>
            </a:endParaRPr>
          </a:p>
        </p:txBody>
      </p:sp>
    </p:spTree>
    <p:extLst>
      <p:ext uri="{BB962C8B-B14F-4D97-AF65-F5344CB8AC3E}">
        <p14:creationId xmlns:p14="http://schemas.microsoft.com/office/powerpoint/2010/main" val="9060442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1692" y="369116"/>
            <a:ext cx="8522677" cy="6186308"/>
          </a:xfrm>
          <a:prstGeom prst="rect">
            <a:avLst/>
          </a:prstGeom>
        </p:spPr>
        <p:txBody>
          <a:bodyPr wrap="square">
            <a:spAutoFit/>
          </a:bodyPr>
          <a:lstStyle/>
          <a:p>
            <a:pPr algn="r"/>
            <a:r>
              <a:rPr lang="en-AU" sz="3600" dirty="0" smtClean="0">
                <a:solidFill>
                  <a:srgbClr val="000000"/>
                </a:solidFill>
              </a:rPr>
              <a:t>staff comments</a:t>
            </a:r>
          </a:p>
          <a:p>
            <a:pPr algn="r"/>
            <a:r>
              <a:rPr lang="en-AU" sz="3600" dirty="0" smtClean="0">
                <a:solidFill>
                  <a:srgbClr val="000000"/>
                </a:solidFill>
              </a:rPr>
              <a:t> </a:t>
            </a:r>
            <a:r>
              <a:rPr lang="en-AU" sz="2800" i="1" dirty="0" smtClean="0">
                <a:solidFill>
                  <a:srgbClr val="000000"/>
                </a:solidFill>
              </a:rPr>
              <a:t>taking </a:t>
            </a:r>
            <a:r>
              <a:rPr lang="en-AU" sz="2800" i="1" dirty="0"/>
              <a:t>a systematic </a:t>
            </a:r>
            <a:r>
              <a:rPr lang="en-AU" sz="2800" i="1" dirty="0" smtClean="0"/>
              <a:t>approach</a:t>
            </a:r>
          </a:p>
          <a:p>
            <a:pPr algn="r"/>
            <a:r>
              <a:rPr lang="en-AU" sz="2800" i="1" dirty="0" smtClean="0"/>
              <a:t> </a:t>
            </a:r>
            <a:r>
              <a:rPr lang="en-AU" sz="2800" i="1" dirty="0"/>
              <a:t>to </a:t>
            </a:r>
            <a:r>
              <a:rPr lang="en-AU" sz="2800" i="1" dirty="0" smtClean="0"/>
              <a:t>dealing </a:t>
            </a:r>
            <a:r>
              <a:rPr lang="en-AU" sz="2800" i="1" dirty="0"/>
              <a:t>with academic </a:t>
            </a:r>
            <a:r>
              <a:rPr lang="en-AU" sz="2800" i="1" dirty="0" smtClean="0"/>
              <a:t>misconduct</a:t>
            </a:r>
          </a:p>
          <a:p>
            <a:pPr algn="r"/>
            <a:endParaRPr lang="en-AU" sz="3200" dirty="0" smtClean="0"/>
          </a:p>
          <a:p>
            <a:r>
              <a:rPr lang="en-AU" sz="2400" i="1" dirty="0" smtClean="0"/>
              <a:t>“…the </a:t>
            </a:r>
            <a:r>
              <a:rPr lang="en-AU" sz="2400" i="1" dirty="0"/>
              <a:t>institution in which I work actually does seem to have a pretty good framework and policy structure for dealing with </a:t>
            </a:r>
            <a:r>
              <a:rPr lang="en-AU" sz="2400" i="1" dirty="0" smtClean="0"/>
              <a:t>those [breaches] </a:t>
            </a:r>
            <a:r>
              <a:rPr lang="en-AU" sz="2400" i="1" dirty="0"/>
              <a:t>and letting you make some judgements along the way, but also giving you a framework for thinking about it, and also good appeal </a:t>
            </a:r>
            <a:r>
              <a:rPr lang="en-AU" sz="2400" i="1" dirty="0" smtClean="0"/>
              <a:t>systems…people </a:t>
            </a:r>
            <a:r>
              <a:rPr lang="en-AU" sz="2400" i="1" dirty="0"/>
              <a:t>have got options for getting a second opinion on </a:t>
            </a:r>
            <a:r>
              <a:rPr lang="en-AU" sz="2400" i="1" dirty="0" smtClean="0"/>
              <a:t>circumstances” </a:t>
            </a:r>
            <a:r>
              <a:rPr lang="en-AU" sz="2400" dirty="0" smtClean="0"/>
              <a:t>(Senior decision </a:t>
            </a:r>
            <a:r>
              <a:rPr lang="en-AU" sz="2400" dirty="0"/>
              <a:t>m</a:t>
            </a:r>
            <a:r>
              <a:rPr lang="en-AU" sz="2400" dirty="0" smtClean="0"/>
              <a:t>aker, Uni B) </a:t>
            </a:r>
          </a:p>
          <a:p>
            <a:endParaRPr lang="en-AU" sz="2400" dirty="0"/>
          </a:p>
          <a:p>
            <a:r>
              <a:rPr lang="en-AU" sz="2400" b="1" dirty="0" smtClean="0"/>
              <a:t>Recommendation</a:t>
            </a:r>
          </a:p>
          <a:p>
            <a:endParaRPr lang="en-AU" sz="2400" b="1" dirty="0" smtClean="0"/>
          </a:p>
          <a:p>
            <a:r>
              <a:rPr lang="en-AU" sz="2400" b="1" dirty="0" smtClean="0"/>
              <a:t>Institutions have fair and </a:t>
            </a:r>
            <a:r>
              <a:rPr lang="en-AU" sz="2400" b="1" dirty="0" smtClean="0">
                <a:solidFill>
                  <a:srgbClr val="000000"/>
                </a:solidFill>
              </a:rPr>
              <a:t>systematic processes in place </a:t>
            </a:r>
            <a:endParaRPr lang="en-AU" sz="2400" b="1" dirty="0">
              <a:solidFill>
                <a:srgbClr val="000000"/>
              </a:solidFill>
            </a:endParaRPr>
          </a:p>
          <a:p>
            <a:endParaRPr lang="en-AU" sz="2400" dirty="0"/>
          </a:p>
        </p:txBody>
      </p:sp>
    </p:spTree>
    <p:extLst>
      <p:ext uri="{BB962C8B-B14F-4D97-AF65-F5344CB8AC3E}">
        <p14:creationId xmlns:p14="http://schemas.microsoft.com/office/powerpoint/2010/main" val="36788853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6523" y="149597"/>
            <a:ext cx="8478649" cy="7478969"/>
          </a:xfrm>
          <a:prstGeom prst="rect">
            <a:avLst/>
          </a:prstGeom>
        </p:spPr>
        <p:txBody>
          <a:bodyPr wrap="square">
            <a:spAutoFit/>
          </a:bodyPr>
          <a:lstStyle/>
          <a:p>
            <a:pPr algn="r"/>
            <a:r>
              <a:rPr lang="en-AU" sz="3600" dirty="0" smtClean="0">
                <a:solidFill>
                  <a:srgbClr val="000000"/>
                </a:solidFill>
              </a:rPr>
              <a:t>staff comments</a:t>
            </a:r>
          </a:p>
          <a:p>
            <a:pPr algn="r"/>
            <a:r>
              <a:rPr lang="en-AU" sz="2800" i="1" dirty="0" smtClean="0">
                <a:solidFill>
                  <a:srgbClr val="000000"/>
                </a:solidFill>
              </a:rPr>
              <a:t>taking </a:t>
            </a:r>
            <a:r>
              <a:rPr lang="en-AU" sz="2800" i="1" dirty="0">
                <a:solidFill>
                  <a:srgbClr val="000000"/>
                </a:solidFill>
              </a:rPr>
              <a:t>an educative approach </a:t>
            </a:r>
            <a:endParaRPr lang="en-AU" sz="2800" i="1" dirty="0" smtClean="0">
              <a:solidFill>
                <a:srgbClr val="000000"/>
              </a:solidFill>
            </a:endParaRPr>
          </a:p>
          <a:p>
            <a:pPr algn="r"/>
            <a:r>
              <a:rPr lang="en-AU" sz="2800" i="1" dirty="0" smtClean="0">
                <a:solidFill>
                  <a:srgbClr val="000000"/>
                </a:solidFill>
              </a:rPr>
              <a:t>to </a:t>
            </a:r>
            <a:r>
              <a:rPr lang="en-AU" sz="2800" i="1" dirty="0">
                <a:solidFill>
                  <a:srgbClr val="000000"/>
                </a:solidFill>
              </a:rPr>
              <a:t>student errors in academic integrity </a:t>
            </a:r>
            <a:r>
              <a:rPr lang="en-AU" sz="2800" i="1" dirty="0" smtClean="0">
                <a:solidFill>
                  <a:srgbClr val="000000"/>
                </a:solidFill>
              </a:rPr>
              <a:t>scholarship</a:t>
            </a:r>
          </a:p>
          <a:p>
            <a:endParaRPr lang="en-AU" sz="2400" i="1" dirty="0">
              <a:solidFill>
                <a:srgbClr val="000000"/>
              </a:solidFill>
            </a:endParaRPr>
          </a:p>
          <a:p>
            <a:r>
              <a:rPr lang="en-AU" sz="2200" i="1" dirty="0" smtClean="0">
                <a:solidFill>
                  <a:srgbClr val="000000"/>
                </a:solidFill>
              </a:rPr>
              <a:t>“…there </a:t>
            </a:r>
            <a:r>
              <a:rPr lang="en-AU" sz="2200" i="1" dirty="0">
                <a:solidFill>
                  <a:srgbClr val="000000"/>
                </a:solidFill>
              </a:rPr>
              <a:t>was quite a lot of </a:t>
            </a:r>
            <a:r>
              <a:rPr lang="en-AU" sz="2200" i="1" dirty="0" smtClean="0">
                <a:solidFill>
                  <a:srgbClr val="000000"/>
                </a:solidFill>
              </a:rPr>
              <a:t>[attention on] breaches </a:t>
            </a:r>
            <a:r>
              <a:rPr lang="en-AU" sz="2200" i="1" dirty="0">
                <a:solidFill>
                  <a:srgbClr val="000000"/>
                </a:solidFill>
              </a:rPr>
              <a:t>early on, but they're taking those now to the educative sorts of interventions, rather than just automatically calling it as a </a:t>
            </a:r>
            <a:r>
              <a:rPr lang="en-AU" sz="2200" i="1" dirty="0" smtClean="0">
                <a:solidFill>
                  <a:srgbClr val="000000"/>
                </a:solidFill>
              </a:rPr>
              <a:t>breach” </a:t>
            </a:r>
            <a:r>
              <a:rPr lang="en-AU" sz="2200" dirty="0" smtClean="0">
                <a:solidFill>
                  <a:srgbClr val="000000"/>
                </a:solidFill>
              </a:rPr>
              <a:t>(Senior </a:t>
            </a:r>
            <a:r>
              <a:rPr lang="en-AU" sz="2200" dirty="0">
                <a:solidFill>
                  <a:srgbClr val="000000"/>
                </a:solidFill>
              </a:rPr>
              <a:t>d</a:t>
            </a:r>
            <a:r>
              <a:rPr lang="en-AU" sz="2200" dirty="0" smtClean="0">
                <a:solidFill>
                  <a:srgbClr val="000000"/>
                </a:solidFill>
              </a:rPr>
              <a:t>ecision maker, Uni A)</a:t>
            </a:r>
          </a:p>
          <a:p>
            <a:endParaRPr lang="en-AU" sz="2200" i="1" dirty="0" smtClean="0">
              <a:solidFill>
                <a:srgbClr val="000000"/>
              </a:solidFill>
            </a:endParaRPr>
          </a:p>
          <a:p>
            <a:r>
              <a:rPr lang="en-AU" sz="2200" i="1" dirty="0" smtClean="0">
                <a:solidFill>
                  <a:srgbClr val="000000"/>
                </a:solidFill>
              </a:rPr>
              <a:t>“…other </a:t>
            </a:r>
            <a:r>
              <a:rPr lang="en-AU" sz="2200" i="1" dirty="0">
                <a:solidFill>
                  <a:srgbClr val="000000"/>
                </a:solidFill>
              </a:rPr>
              <a:t>things if we teach them how to do something and they don’t get it right, the penalty is lack of marks not a record that says you’re a </a:t>
            </a:r>
            <a:r>
              <a:rPr lang="en-AU" sz="2200" i="1" dirty="0" smtClean="0">
                <a:solidFill>
                  <a:srgbClr val="000000"/>
                </a:solidFill>
              </a:rPr>
              <a:t>cheat” </a:t>
            </a:r>
            <a:r>
              <a:rPr lang="en-AU" sz="2200" dirty="0" smtClean="0">
                <a:solidFill>
                  <a:srgbClr val="000000"/>
                </a:solidFill>
              </a:rPr>
              <a:t>(</a:t>
            </a:r>
            <a:r>
              <a:rPr lang="en-AU" sz="2200" dirty="0">
                <a:solidFill>
                  <a:srgbClr val="000000"/>
                </a:solidFill>
              </a:rPr>
              <a:t>C</a:t>
            </a:r>
            <a:r>
              <a:rPr lang="en-AU" sz="2200" dirty="0" smtClean="0">
                <a:solidFill>
                  <a:srgbClr val="000000"/>
                </a:solidFill>
              </a:rPr>
              <a:t>ourse coordinator, Uni A)</a:t>
            </a:r>
          </a:p>
          <a:p>
            <a:endParaRPr lang="en-AU" sz="2200" dirty="0">
              <a:solidFill>
                <a:srgbClr val="000000"/>
              </a:solidFill>
            </a:endParaRPr>
          </a:p>
          <a:p>
            <a:r>
              <a:rPr lang="en-AU" sz="2400" b="1" dirty="0" smtClean="0"/>
              <a:t>recommendation</a:t>
            </a:r>
          </a:p>
          <a:p>
            <a:endParaRPr lang="en-AU" sz="2400" b="1" dirty="0"/>
          </a:p>
          <a:p>
            <a:r>
              <a:rPr lang="en-AU" sz="2400" b="1" dirty="0" smtClean="0">
                <a:solidFill>
                  <a:srgbClr val="000000"/>
                </a:solidFill>
              </a:rPr>
              <a:t>Teachers help students learn from errors by giving constructive feedback, in line with learning objectives and assessment criteria</a:t>
            </a:r>
            <a:endParaRPr lang="en-AU" sz="2400" b="1" dirty="0">
              <a:solidFill>
                <a:srgbClr val="000000"/>
              </a:solidFill>
            </a:endParaRPr>
          </a:p>
          <a:p>
            <a:endParaRPr lang="en-AU" sz="2400" dirty="0" smtClean="0"/>
          </a:p>
          <a:p>
            <a:pPr algn="r"/>
            <a:endParaRPr lang="en-AU" sz="3600" dirty="0" smtClean="0"/>
          </a:p>
          <a:p>
            <a:pPr algn="r"/>
            <a:r>
              <a:rPr lang="en-AU" sz="3200" dirty="0" smtClean="0"/>
              <a:t> </a:t>
            </a:r>
            <a:endParaRPr lang="en-AU" sz="3200" dirty="0"/>
          </a:p>
        </p:txBody>
      </p:sp>
    </p:spTree>
    <p:extLst>
      <p:ext uri="{BB962C8B-B14F-4D97-AF65-F5344CB8AC3E}">
        <p14:creationId xmlns:p14="http://schemas.microsoft.com/office/powerpoint/2010/main" val="133522779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6523" y="369116"/>
            <a:ext cx="8546123" cy="6001642"/>
          </a:xfrm>
          <a:prstGeom prst="rect">
            <a:avLst/>
          </a:prstGeom>
        </p:spPr>
        <p:txBody>
          <a:bodyPr wrap="square">
            <a:spAutoFit/>
          </a:bodyPr>
          <a:lstStyle/>
          <a:p>
            <a:pPr algn="r"/>
            <a:r>
              <a:rPr lang="en-AU" sz="3600" dirty="0" smtClean="0"/>
              <a:t>staff comments</a:t>
            </a:r>
          </a:p>
          <a:p>
            <a:pPr algn="r"/>
            <a:r>
              <a:rPr lang="en-AU" sz="2800" i="1" dirty="0" smtClean="0"/>
              <a:t>penalising </a:t>
            </a:r>
            <a:r>
              <a:rPr lang="en-AU" sz="2800" i="1" dirty="0"/>
              <a:t>academic </a:t>
            </a:r>
            <a:r>
              <a:rPr lang="en-AU" sz="2800" i="1" dirty="0" smtClean="0"/>
              <a:t>misconduct</a:t>
            </a:r>
          </a:p>
          <a:p>
            <a:endParaRPr lang="en-AU" sz="2400" i="1" dirty="0" smtClean="0"/>
          </a:p>
          <a:p>
            <a:endParaRPr lang="en-AU" sz="2400" i="1" dirty="0" smtClean="0"/>
          </a:p>
          <a:p>
            <a:r>
              <a:rPr lang="en-AU" sz="2400" i="1" dirty="0" smtClean="0"/>
              <a:t>“…balance </a:t>
            </a:r>
            <a:r>
              <a:rPr lang="en-AU" sz="2400" i="1" dirty="0"/>
              <a:t>between education and punitive, I think you can’t avoid punitive measures in cases where you’ve done all those right things, there has to be a sufficient deterrence for those that just want to game the </a:t>
            </a:r>
            <a:r>
              <a:rPr lang="en-AU" sz="2400" i="1" dirty="0" smtClean="0"/>
              <a:t>system…”  (</a:t>
            </a:r>
            <a:r>
              <a:rPr lang="en-AU" sz="2400" dirty="0" smtClean="0"/>
              <a:t>Senior decision </a:t>
            </a:r>
            <a:r>
              <a:rPr lang="en-AU" sz="2400" dirty="0"/>
              <a:t>m</a:t>
            </a:r>
            <a:r>
              <a:rPr lang="en-AU" sz="2400" dirty="0" smtClean="0"/>
              <a:t>aker, Uni F</a:t>
            </a:r>
            <a:r>
              <a:rPr lang="en-AU" sz="2400" i="1" dirty="0" smtClean="0"/>
              <a:t>) </a:t>
            </a:r>
          </a:p>
          <a:p>
            <a:endParaRPr lang="en-AU" sz="2800" i="1" dirty="0">
              <a:solidFill>
                <a:srgbClr val="000000"/>
              </a:solidFill>
            </a:endParaRPr>
          </a:p>
          <a:p>
            <a:r>
              <a:rPr lang="en-AU" sz="2400" b="1" dirty="0"/>
              <a:t>r</a:t>
            </a:r>
            <a:r>
              <a:rPr lang="en-AU" sz="2400" b="1" dirty="0" smtClean="0"/>
              <a:t>ecommendation</a:t>
            </a:r>
          </a:p>
          <a:p>
            <a:endParaRPr lang="en-AU" sz="2400" b="1" dirty="0"/>
          </a:p>
          <a:p>
            <a:r>
              <a:rPr lang="en-AU" sz="2400" b="1" dirty="0" smtClean="0">
                <a:solidFill>
                  <a:srgbClr val="000000"/>
                </a:solidFill>
              </a:rPr>
              <a:t>Institutions ensure that </a:t>
            </a:r>
            <a:r>
              <a:rPr lang="en-AU" sz="2400" b="1" dirty="0">
                <a:solidFill>
                  <a:srgbClr val="000000"/>
                </a:solidFill>
              </a:rPr>
              <a:t>a balance exists in their </a:t>
            </a:r>
            <a:r>
              <a:rPr lang="en-AU" sz="2400" b="1" dirty="0" smtClean="0">
                <a:solidFill>
                  <a:srgbClr val="000000"/>
                </a:solidFill>
              </a:rPr>
              <a:t>policies,  where both academic integrity education takes place, and misconduct is penalised to deter cheating</a:t>
            </a:r>
            <a:endParaRPr lang="en-AU" sz="2400" b="1" dirty="0">
              <a:solidFill>
                <a:srgbClr val="000000"/>
              </a:solidFill>
            </a:endParaRPr>
          </a:p>
          <a:p>
            <a:endParaRPr lang="en-AU" sz="2800" i="1" dirty="0"/>
          </a:p>
        </p:txBody>
      </p:sp>
    </p:spTree>
    <p:extLst>
      <p:ext uri="{BB962C8B-B14F-4D97-AF65-F5344CB8AC3E}">
        <p14:creationId xmlns:p14="http://schemas.microsoft.com/office/powerpoint/2010/main" val="418452990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3077" y="165277"/>
            <a:ext cx="8604737" cy="6586417"/>
          </a:xfrm>
          <a:prstGeom prst="rect">
            <a:avLst/>
          </a:prstGeom>
        </p:spPr>
        <p:txBody>
          <a:bodyPr wrap="square">
            <a:spAutoFit/>
          </a:bodyPr>
          <a:lstStyle/>
          <a:p>
            <a:pPr algn="r"/>
            <a:r>
              <a:rPr lang="en-AU" sz="3600" dirty="0" smtClean="0">
                <a:solidFill>
                  <a:srgbClr val="000000"/>
                </a:solidFill>
              </a:rPr>
              <a:t>staff comments</a:t>
            </a:r>
          </a:p>
          <a:p>
            <a:pPr algn="r"/>
            <a:endParaRPr lang="en-AU" sz="2400" dirty="0" smtClean="0">
              <a:solidFill>
                <a:srgbClr val="000000"/>
              </a:solidFill>
            </a:endParaRPr>
          </a:p>
          <a:p>
            <a:pPr algn="r"/>
            <a:r>
              <a:rPr lang="en-AU" sz="2400" i="1" dirty="0" smtClean="0">
                <a:solidFill>
                  <a:srgbClr val="000000"/>
                </a:solidFill>
              </a:rPr>
              <a:t>embedding the </a:t>
            </a:r>
            <a:r>
              <a:rPr lang="en-AU" sz="2400" i="1" dirty="0">
                <a:solidFill>
                  <a:srgbClr val="000000"/>
                </a:solidFill>
              </a:rPr>
              <a:t>teaching of </a:t>
            </a:r>
            <a:endParaRPr lang="en-AU" sz="2400" i="1" dirty="0" smtClean="0">
              <a:solidFill>
                <a:srgbClr val="000000"/>
              </a:solidFill>
            </a:endParaRPr>
          </a:p>
          <a:p>
            <a:pPr algn="r"/>
            <a:r>
              <a:rPr lang="en-AU" sz="2400" i="1" dirty="0" smtClean="0">
                <a:solidFill>
                  <a:srgbClr val="000000"/>
                </a:solidFill>
              </a:rPr>
              <a:t>academic </a:t>
            </a:r>
            <a:r>
              <a:rPr lang="en-AU" sz="2400" i="1" dirty="0">
                <a:solidFill>
                  <a:srgbClr val="000000"/>
                </a:solidFill>
              </a:rPr>
              <a:t>acknowledgment </a:t>
            </a:r>
            <a:r>
              <a:rPr lang="en-AU" sz="2400" i="1" dirty="0" smtClean="0">
                <a:solidFill>
                  <a:srgbClr val="000000"/>
                </a:solidFill>
              </a:rPr>
              <a:t>within </a:t>
            </a:r>
            <a:r>
              <a:rPr lang="en-AU" sz="2400" i="1" dirty="0">
                <a:solidFill>
                  <a:srgbClr val="000000"/>
                </a:solidFill>
              </a:rPr>
              <a:t>subjects and </a:t>
            </a:r>
            <a:r>
              <a:rPr lang="en-AU" sz="2400" i="1" dirty="0" smtClean="0">
                <a:solidFill>
                  <a:srgbClr val="000000"/>
                </a:solidFill>
              </a:rPr>
              <a:t>courses</a:t>
            </a:r>
            <a:endParaRPr lang="en-AU" sz="2400" i="1" strike="sngStrike" dirty="0" smtClean="0">
              <a:solidFill>
                <a:srgbClr val="FF0000"/>
              </a:solidFill>
            </a:endParaRPr>
          </a:p>
          <a:p>
            <a:endParaRPr lang="en-AU" sz="2200" i="1" dirty="0" smtClean="0"/>
          </a:p>
          <a:p>
            <a:r>
              <a:rPr lang="en-AU" sz="2200" i="1" dirty="0" smtClean="0"/>
              <a:t>“</a:t>
            </a:r>
            <a:r>
              <a:rPr lang="en-AU" sz="2200" i="1" dirty="0"/>
              <a:t>It’s not a matter of you know one size fits all” </a:t>
            </a:r>
            <a:r>
              <a:rPr lang="en-AU" sz="2200" dirty="0"/>
              <a:t>(Course coordinator, Uni D)</a:t>
            </a:r>
          </a:p>
          <a:p>
            <a:endParaRPr lang="en-AU" sz="2200" i="1" dirty="0"/>
          </a:p>
          <a:p>
            <a:r>
              <a:rPr lang="en-AU" sz="2200" i="1" dirty="0" smtClean="0"/>
              <a:t>“In </a:t>
            </a:r>
            <a:r>
              <a:rPr lang="en-AU" sz="2200" i="1" dirty="0"/>
              <a:t>every program there should be a built-in section on academic integrity for that discipline that every student should be given some overt instruction about how to do the right thing in terms of referencing, in terms of whatever it might be for their discipline…</a:t>
            </a:r>
            <a:r>
              <a:rPr lang="en-AU" sz="2200" i="1" dirty="0">
                <a:solidFill>
                  <a:srgbClr val="000000"/>
                </a:solidFill>
              </a:rPr>
              <a:t>journalism has different expectations than law, for example, than </a:t>
            </a:r>
            <a:r>
              <a:rPr lang="en-AU" sz="2200" i="1" dirty="0" smtClean="0">
                <a:solidFill>
                  <a:srgbClr val="000000"/>
                </a:solidFill>
              </a:rPr>
              <a:t>mathematics…” (Course coordinator, Uni A) </a:t>
            </a:r>
          </a:p>
          <a:p>
            <a:endParaRPr lang="en-AU" sz="2200" b="1" dirty="0" smtClean="0"/>
          </a:p>
          <a:p>
            <a:r>
              <a:rPr lang="en-AU" sz="2400" b="1" dirty="0" smtClean="0"/>
              <a:t>recommendation</a:t>
            </a:r>
          </a:p>
          <a:p>
            <a:endParaRPr lang="en-AU" sz="2200" b="1" dirty="0"/>
          </a:p>
          <a:p>
            <a:r>
              <a:rPr lang="en-AU" sz="2400" b="1" dirty="0" smtClean="0">
                <a:solidFill>
                  <a:srgbClr val="000000"/>
                </a:solidFill>
              </a:rPr>
              <a:t>Teachers </a:t>
            </a:r>
            <a:r>
              <a:rPr lang="en-AU" sz="2400" b="1" dirty="0" smtClean="0"/>
              <a:t>explicitly teach the acknowledgment practices of their particular subject</a:t>
            </a:r>
            <a:endParaRPr lang="en-AU" sz="2400" dirty="0">
              <a:solidFill>
                <a:srgbClr val="000000"/>
              </a:solidFill>
            </a:endParaRPr>
          </a:p>
        </p:txBody>
      </p:sp>
    </p:spTree>
    <p:extLst>
      <p:ext uri="{BB962C8B-B14F-4D97-AF65-F5344CB8AC3E}">
        <p14:creationId xmlns:p14="http://schemas.microsoft.com/office/powerpoint/2010/main" val="360324580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1353" y="99485"/>
            <a:ext cx="8651631" cy="6617196"/>
          </a:xfrm>
          <a:prstGeom prst="rect">
            <a:avLst/>
          </a:prstGeom>
        </p:spPr>
        <p:txBody>
          <a:bodyPr wrap="square">
            <a:spAutoFit/>
          </a:bodyPr>
          <a:lstStyle/>
          <a:p>
            <a:pPr algn="r"/>
            <a:endParaRPr lang="en-AU" sz="3200" dirty="0" smtClean="0">
              <a:solidFill>
                <a:srgbClr val="000000"/>
              </a:solidFill>
            </a:endParaRPr>
          </a:p>
          <a:p>
            <a:pPr algn="r"/>
            <a:r>
              <a:rPr lang="en-AU" sz="3200" dirty="0" smtClean="0">
                <a:solidFill>
                  <a:srgbClr val="000000"/>
                </a:solidFill>
              </a:rPr>
              <a:t>staff comments</a:t>
            </a:r>
          </a:p>
          <a:p>
            <a:pPr algn="r"/>
            <a:endParaRPr lang="en-AU" sz="3200" dirty="0">
              <a:solidFill>
                <a:srgbClr val="000000"/>
              </a:solidFill>
            </a:endParaRPr>
          </a:p>
          <a:p>
            <a:pPr algn="r"/>
            <a:r>
              <a:rPr lang="en-AU" sz="3200" dirty="0" smtClean="0">
                <a:solidFill>
                  <a:srgbClr val="000000"/>
                </a:solidFill>
              </a:rPr>
              <a:t>embed </a:t>
            </a:r>
            <a:r>
              <a:rPr lang="en-AU" sz="3200" dirty="0">
                <a:solidFill>
                  <a:srgbClr val="000000"/>
                </a:solidFill>
              </a:rPr>
              <a:t>teaching of academic acknowledgment </a:t>
            </a:r>
            <a:r>
              <a:rPr lang="en-AU" sz="3200" dirty="0" smtClean="0">
                <a:solidFill>
                  <a:srgbClr val="000000"/>
                </a:solidFill>
              </a:rPr>
              <a:t>within </a:t>
            </a:r>
            <a:r>
              <a:rPr lang="en-AU" sz="3200" dirty="0">
                <a:solidFill>
                  <a:srgbClr val="000000"/>
                </a:solidFill>
              </a:rPr>
              <a:t>subjects and </a:t>
            </a:r>
            <a:r>
              <a:rPr lang="en-AU" sz="3200" dirty="0" smtClean="0">
                <a:solidFill>
                  <a:srgbClr val="000000"/>
                </a:solidFill>
              </a:rPr>
              <a:t>courses</a:t>
            </a:r>
            <a:endParaRPr lang="en-AU" sz="3200" i="1" dirty="0" smtClean="0"/>
          </a:p>
          <a:p>
            <a:endParaRPr lang="en-AU" sz="2400" i="1" dirty="0" smtClean="0"/>
          </a:p>
          <a:p>
            <a:r>
              <a:rPr lang="en-AU" sz="2400" i="1" dirty="0" smtClean="0"/>
              <a:t>“…</a:t>
            </a:r>
            <a:r>
              <a:rPr lang="en-AU" sz="2400" i="1" dirty="0"/>
              <a:t>there’s no doubt in my mind, it needs to be embedded in courses”</a:t>
            </a:r>
            <a:r>
              <a:rPr lang="en-AU" sz="2400" i="1" dirty="0">
                <a:solidFill>
                  <a:srgbClr val="FF0000"/>
                </a:solidFill>
              </a:rPr>
              <a:t> </a:t>
            </a:r>
            <a:r>
              <a:rPr lang="en-AU" sz="2400" dirty="0"/>
              <a:t>(Senior decision maker, Uni A)</a:t>
            </a:r>
          </a:p>
          <a:p>
            <a:r>
              <a:rPr lang="en-AU" sz="2400" i="1" dirty="0" smtClean="0"/>
              <a:t>“… we </a:t>
            </a:r>
            <a:r>
              <a:rPr lang="en-AU" sz="2400" i="1" dirty="0"/>
              <a:t>need to make it very clear, within our courses, what our expectations are about referencing, citations, however you want it, people do it </a:t>
            </a:r>
            <a:r>
              <a:rPr lang="en-AU" sz="2400" i="1" dirty="0" smtClean="0"/>
              <a:t>differently” </a:t>
            </a:r>
            <a:r>
              <a:rPr lang="en-AU" sz="2400" dirty="0" smtClean="0"/>
              <a:t>(Senior </a:t>
            </a:r>
            <a:r>
              <a:rPr lang="en-AU" sz="2400" dirty="0"/>
              <a:t>d</a:t>
            </a:r>
            <a:r>
              <a:rPr lang="en-AU" sz="2400" dirty="0" smtClean="0"/>
              <a:t>ecision maker, Uni A)</a:t>
            </a:r>
          </a:p>
          <a:p>
            <a:endParaRPr lang="en-AU" sz="2400" dirty="0"/>
          </a:p>
          <a:p>
            <a:r>
              <a:rPr lang="en-AU" sz="2400" b="1" dirty="0"/>
              <a:t>r</a:t>
            </a:r>
            <a:r>
              <a:rPr lang="en-AU" sz="2400" b="1" dirty="0" smtClean="0"/>
              <a:t>ecommendation</a:t>
            </a:r>
          </a:p>
          <a:p>
            <a:endParaRPr lang="en-AU" sz="2400" b="1" dirty="0"/>
          </a:p>
          <a:p>
            <a:r>
              <a:rPr lang="en-AU" sz="2400" b="1" dirty="0" smtClean="0">
                <a:solidFill>
                  <a:srgbClr val="000000"/>
                </a:solidFill>
              </a:rPr>
              <a:t>Teachers </a:t>
            </a:r>
            <a:r>
              <a:rPr lang="en-AU" sz="2400" b="1" dirty="0" smtClean="0"/>
              <a:t>are explicit about where they teach scholarly practice within courses</a:t>
            </a:r>
            <a:endParaRPr lang="en-AU" sz="2400" b="1" dirty="0"/>
          </a:p>
        </p:txBody>
      </p:sp>
    </p:spTree>
    <p:extLst>
      <p:ext uri="{BB962C8B-B14F-4D97-AF65-F5344CB8AC3E}">
        <p14:creationId xmlns:p14="http://schemas.microsoft.com/office/powerpoint/2010/main" val="226196468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5477" y="1867144"/>
            <a:ext cx="8428892" cy="4111382"/>
          </a:xfrm>
          <a:prstGeom prst="rect">
            <a:avLst/>
          </a:prstGeom>
        </p:spPr>
        <p:txBody>
          <a:bodyPr wrap="square">
            <a:spAutoFit/>
          </a:bodyPr>
          <a:lstStyle/>
          <a:p>
            <a:pPr marL="109728" algn="r" fontAlgn="auto">
              <a:spcAft>
                <a:spcPts val="500"/>
              </a:spcAft>
              <a:defRPr/>
            </a:pPr>
            <a:r>
              <a:rPr lang="en-AU" sz="3200" dirty="0">
                <a:solidFill>
                  <a:srgbClr val="000000"/>
                </a:solidFill>
              </a:rPr>
              <a:t>s</a:t>
            </a:r>
            <a:r>
              <a:rPr lang="en-AU" sz="3200" dirty="0" smtClean="0">
                <a:solidFill>
                  <a:srgbClr val="000000"/>
                </a:solidFill>
              </a:rPr>
              <a:t>ummary recommendations </a:t>
            </a:r>
            <a:r>
              <a:rPr lang="en-AU" sz="3200" dirty="0">
                <a:solidFill>
                  <a:srgbClr val="000000"/>
                </a:solidFill>
              </a:rPr>
              <a:t>for good practice </a:t>
            </a:r>
          </a:p>
          <a:p>
            <a:pPr marL="109728" algn="r" fontAlgn="auto">
              <a:spcAft>
                <a:spcPts val="500"/>
              </a:spcAft>
              <a:defRPr/>
            </a:pPr>
            <a:endParaRPr lang="en-AU" sz="2400" dirty="0">
              <a:solidFill>
                <a:srgbClr val="000000"/>
              </a:solidFill>
            </a:endParaRPr>
          </a:p>
          <a:p>
            <a:pPr marL="109728" algn="r" fontAlgn="auto">
              <a:spcAft>
                <a:spcPts val="500"/>
              </a:spcAft>
              <a:defRPr/>
            </a:pPr>
            <a:endParaRPr lang="en-AU" sz="2400" dirty="0">
              <a:solidFill>
                <a:srgbClr val="000000"/>
              </a:solidFill>
            </a:endParaRPr>
          </a:p>
          <a:p>
            <a:pPr marL="852678" indent="-742950" fontAlgn="auto">
              <a:spcAft>
                <a:spcPts val="500"/>
              </a:spcAft>
              <a:buAutoNum type="arabicPeriod"/>
              <a:defRPr/>
            </a:pPr>
            <a:r>
              <a:rPr lang="en-AU" sz="3200" dirty="0" smtClean="0"/>
              <a:t>Exemplary academic integrity policy</a:t>
            </a:r>
          </a:p>
          <a:p>
            <a:pPr marL="852678" indent="-742950" fontAlgn="auto">
              <a:spcAft>
                <a:spcPts val="500"/>
              </a:spcAft>
              <a:buAutoNum type="arabicPeriod"/>
              <a:defRPr/>
            </a:pPr>
            <a:r>
              <a:rPr lang="en-AU" sz="3200" dirty="0" smtClean="0"/>
              <a:t>Promoting </a:t>
            </a:r>
            <a:r>
              <a:rPr lang="en-AU" sz="3200" dirty="0"/>
              <a:t>academic integrity </a:t>
            </a:r>
            <a:endParaRPr lang="en-AU" sz="3200" dirty="0" smtClean="0"/>
          </a:p>
          <a:p>
            <a:pPr marL="852678" indent="-742950" fontAlgn="auto">
              <a:spcAft>
                <a:spcPts val="500"/>
              </a:spcAft>
              <a:buAutoNum type="arabicPeriod"/>
              <a:defRPr/>
            </a:pPr>
            <a:r>
              <a:rPr lang="en-AU" sz="3200" dirty="0" smtClean="0"/>
              <a:t>Teaching scholarship</a:t>
            </a:r>
          </a:p>
          <a:p>
            <a:pPr marL="852678" indent="-742950" fontAlgn="auto">
              <a:spcAft>
                <a:spcPts val="500"/>
              </a:spcAft>
              <a:buAutoNum type="arabicPeriod"/>
              <a:defRPr/>
            </a:pPr>
            <a:r>
              <a:rPr lang="en-AU" sz="3200" dirty="0" smtClean="0"/>
              <a:t>Managing </a:t>
            </a:r>
            <a:r>
              <a:rPr lang="en-AU" sz="3200" dirty="0"/>
              <a:t>academic integrity </a:t>
            </a:r>
            <a:r>
              <a:rPr lang="en-AU" sz="3200" dirty="0" smtClean="0"/>
              <a:t>breaches</a:t>
            </a:r>
          </a:p>
          <a:p>
            <a:pPr marL="109728" fontAlgn="auto">
              <a:spcAft>
                <a:spcPts val="500"/>
              </a:spcAft>
              <a:defRPr/>
            </a:pPr>
            <a:endParaRPr lang="en-AU" sz="2400" dirty="0">
              <a:solidFill>
                <a:srgbClr val="FF0000"/>
              </a:solidFill>
            </a:endParaRPr>
          </a:p>
        </p:txBody>
      </p:sp>
    </p:spTree>
    <p:extLst>
      <p:ext uri="{BB962C8B-B14F-4D97-AF65-F5344CB8AC3E}">
        <p14:creationId xmlns:p14="http://schemas.microsoft.com/office/powerpoint/2010/main" val="190739436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7569" y="0"/>
            <a:ext cx="8733693" cy="6381234"/>
          </a:xfrm>
          <a:prstGeom prst="rect">
            <a:avLst/>
          </a:prstGeom>
        </p:spPr>
        <p:txBody>
          <a:bodyPr wrap="square">
            <a:spAutoFit/>
          </a:bodyPr>
          <a:lstStyle/>
          <a:p>
            <a:pPr marL="109728" algn="r" fontAlgn="auto">
              <a:spcAft>
                <a:spcPts val="500"/>
              </a:spcAft>
              <a:defRPr/>
            </a:pPr>
            <a:endParaRPr lang="en-AU" sz="3200" dirty="0" smtClean="0">
              <a:solidFill>
                <a:srgbClr val="000000"/>
              </a:solidFill>
            </a:endParaRPr>
          </a:p>
          <a:p>
            <a:pPr marL="109728" algn="r" fontAlgn="auto">
              <a:spcAft>
                <a:spcPts val="500"/>
              </a:spcAft>
              <a:defRPr/>
            </a:pPr>
            <a:endParaRPr lang="en-AU" sz="3200" dirty="0" smtClean="0">
              <a:solidFill>
                <a:srgbClr val="000000"/>
              </a:solidFill>
            </a:endParaRPr>
          </a:p>
          <a:p>
            <a:pPr marL="109728" algn="r" fontAlgn="auto">
              <a:spcAft>
                <a:spcPts val="500"/>
              </a:spcAft>
              <a:defRPr/>
            </a:pPr>
            <a:r>
              <a:rPr lang="en-AU" sz="3200" dirty="0" smtClean="0">
                <a:solidFill>
                  <a:srgbClr val="000000"/>
                </a:solidFill>
              </a:rPr>
              <a:t>1. exemplary </a:t>
            </a:r>
            <a:r>
              <a:rPr lang="en-AU" sz="3200" b="1" dirty="0">
                <a:solidFill>
                  <a:srgbClr val="000000"/>
                </a:solidFill>
              </a:rPr>
              <a:t>academic integrity </a:t>
            </a:r>
            <a:r>
              <a:rPr lang="en-AU" sz="3200" b="1" dirty="0" smtClean="0">
                <a:solidFill>
                  <a:srgbClr val="000000"/>
                </a:solidFill>
              </a:rPr>
              <a:t>policy </a:t>
            </a:r>
            <a:r>
              <a:rPr lang="en-AU" sz="3200" dirty="0" smtClean="0">
                <a:solidFill>
                  <a:srgbClr val="000000"/>
                </a:solidFill>
              </a:rPr>
              <a:t>elements</a:t>
            </a:r>
            <a:endParaRPr lang="en-AU" sz="3200" dirty="0">
              <a:solidFill>
                <a:srgbClr val="000000"/>
              </a:solidFill>
            </a:endParaRPr>
          </a:p>
          <a:p>
            <a:pPr marL="109728" algn="r">
              <a:spcAft>
                <a:spcPts val="500"/>
              </a:spcAft>
              <a:defRPr/>
            </a:pPr>
            <a:r>
              <a:rPr lang="en-AU" sz="3200" dirty="0" smtClean="0">
                <a:solidFill>
                  <a:srgbClr val="000000"/>
                </a:solidFill>
              </a:rPr>
              <a:t>summary </a:t>
            </a:r>
            <a:r>
              <a:rPr lang="en-AU" sz="3200" dirty="0">
                <a:solidFill>
                  <a:srgbClr val="000000"/>
                </a:solidFill>
              </a:rPr>
              <a:t>recommendations </a:t>
            </a:r>
          </a:p>
          <a:p>
            <a:endParaRPr lang="en-AU" sz="2400" dirty="0" smtClean="0">
              <a:solidFill>
                <a:srgbClr val="000000"/>
              </a:solidFill>
            </a:endParaRPr>
          </a:p>
          <a:p>
            <a:pPr marL="914400" lvl="1" indent="-457200">
              <a:buFont typeface="+mj-lt"/>
              <a:buAutoNum type="arabicPeriod"/>
            </a:pPr>
            <a:r>
              <a:rPr lang="en-AU" sz="2400" b="1" dirty="0" smtClean="0">
                <a:solidFill>
                  <a:srgbClr val="000000"/>
                </a:solidFill>
              </a:rPr>
              <a:t>Access: </a:t>
            </a:r>
            <a:r>
              <a:rPr lang="en-AU" sz="2400" dirty="0">
                <a:solidFill>
                  <a:srgbClr val="000000"/>
                </a:solidFill>
              </a:rPr>
              <a:t>easy to locate, read, concise, comprehensible </a:t>
            </a:r>
          </a:p>
          <a:p>
            <a:pPr marL="914400" lvl="1" indent="-457200">
              <a:buFont typeface="+mj-lt"/>
              <a:buAutoNum type="arabicPeriod"/>
            </a:pPr>
            <a:endParaRPr lang="en-AU" sz="2400" b="1" dirty="0">
              <a:solidFill>
                <a:srgbClr val="000000"/>
              </a:solidFill>
            </a:endParaRPr>
          </a:p>
          <a:p>
            <a:pPr marL="914400" lvl="1" indent="-457200">
              <a:buFont typeface="+mj-lt"/>
              <a:buAutoNum type="arabicPeriod"/>
            </a:pPr>
            <a:r>
              <a:rPr lang="en-AU" sz="2400" b="1" dirty="0" smtClean="0">
                <a:solidFill>
                  <a:srgbClr val="000000"/>
                </a:solidFill>
              </a:rPr>
              <a:t>Approach: </a:t>
            </a:r>
            <a:r>
              <a:rPr lang="en-AU" sz="2400" dirty="0">
                <a:solidFill>
                  <a:srgbClr val="000000"/>
                </a:solidFill>
              </a:rPr>
              <a:t>s</a:t>
            </a:r>
            <a:r>
              <a:rPr lang="en-AU" sz="2400" dirty="0" smtClean="0">
                <a:solidFill>
                  <a:srgbClr val="000000"/>
                </a:solidFill>
              </a:rPr>
              <a:t>tatement </a:t>
            </a:r>
            <a:r>
              <a:rPr lang="en-AU" sz="2400" dirty="0">
                <a:solidFill>
                  <a:srgbClr val="000000"/>
                </a:solidFill>
              </a:rPr>
              <a:t>of purpose includes educative focus; Institutional commitment to academic integrity </a:t>
            </a:r>
            <a:endParaRPr lang="en-AU" sz="2400" b="1" dirty="0">
              <a:solidFill>
                <a:srgbClr val="000000"/>
              </a:solidFill>
            </a:endParaRPr>
          </a:p>
          <a:p>
            <a:pPr marL="914400" lvl="1" indent="-457200">
              <a:buFont typeface="+mj-lt"/>
              <a:buAutoNum type="arabicPeriod"/>
            </a:pPr>
            <a:endParaRPr lang="en-AU" sz="2400" b="1" dirty="0">
              <a:solidFill>
                <a:srgbClr val="000000"/>
              </a:solidFill>
            </a:endParaRPr>
          </a:p>
          <a:p>
            <a:pPr marL="914400" lvl="1" indent="-457200">
              <a:buFont typeface="+mj-lt"/>
              <a:buAutoNum type="arabicPeriod"/>
            </a:pPr>
            <a:r>
              <a:rPr lang="en-AU" sz="2400" b="1" dirty="0" smtClean="0">
                <a:solidFill>
                  <a:srgbClr val="000000"/>
                </a:solidFill>
              </a:rPr>
              <a:t>Responsibility: </a:t>
            </a:r>
            <a:r>
              <a:rPr lang="en-AU" sz="2400" dirty="0">
                <a:solidFill>
                  <a:srgbClr val="000000"/>
                </a:solidFill>
              </a:rPr>
              <a:t>outlines responsibilities for ALL stakeholders.</a:t>
            </a:r>
          </a:p>
          <a:p>
            <a:pPr marL="914400" lvl="1" indent="-457200">
              <a:buFont typeface="+mj-lt"/>
              <a:buAutoNum type="arabicPeriod"/>
            </a:pPr>
            <a:endParaRPr lang="en-AU" sz="2400" b="1" dirty="0">
              <a:solidFill>
                <a:srgbClr val="000000"/>
              </a:solidFill>
            </a:endParaRPr>
          </a:p>
          <a:p>
            <a:pPr marL="914400" lvl="1" indent="-457200">
              <a:buFont typeface="+mj-lt"/>
              <a:buAutoNum type="arabicPeriod"/>
            </a:pPr>
            <a:r>
              <a:rPr lang="en-AU" sz="2400" b="1" dirty="0" smtClean="0">
                <a:solidFill>
                  <a:srgbClr val="000000"/>
                </a:solidFill>
              </a:rPr>
              <a:t>Detail: </a:t>
            </a:r>
            <a:r>
              <a:rPr lang="en-AU" sz="2400" dirty="0">
                <a:solidFill>
                  <a:srgbClr val="000000"/>
                </a:solidFill>
              </a:rPr>
              <a:t>description of breaches, outcomes and processes</a:t>
            </a:r>
            <a:endParaRPr lang="en-AU" sz="2400" b="1" dirty="0">
              <a:solidFill>
                <a:srgbClr val="000000"/>
              </a:solidFill>
            </a:endParaRPr>
          </a:p>
          <a:p>
            <a:pPr marL="914400" lvl="1" indent="-457200">
              <a:buFont typeface="+mj-lt"/>
              <a:buAutoNum type="arabicPeriod"/>
            </a:pPr>
            <a:endParaRPr lang="en-AU" sz="2400" b="1" dirty="0">
              <a:solidFill>
                <a:srgbClr val="000000"/>
              </a:solidFill>
            </a:endParaRPr>
          </a:p>
          <a:p>
            <a:pPr marL="914400" lvl="1" indent="-457200">
              <a:buFont typeface="+mj-lt"/>
              <a:buAutoNum type="arabicPeriod"/>
            </a:pPr>
            <a:r>
              <a:rPr lang="en-AU" sz="2400" b="1" dirty="0" smtClean="0">
                <a:solidFill>
                  <a:srgbClr val="000000"/>
                </a:solidFill>
              </a:rPr>
              <a:t>Support: </a:t>
            </a:r>
            <a:r>
              <a:rPr lang="en-AU" sz="2400" dirty="0">
                <a:solidFill>
                  <a:srgbClr val="000000"/>
                </a:solidFill>
              </a:rPr>
              <a:t>systems to enable implementation of the </a:t>
            </a:r>
            <a:r>
              <a:rPr lang="en-AU" sz="2400" dirty="0" smtClean="0">
                <a:solidFill>
                  <a:srgbClr val="000000"/>
                </a:solidFill>
              </a:rPr>
              <a:t>policy</a:t>
            </a:r>
            <a:endParaRPr lang="en-AU" sz="2400" b="1" dirty="0">
              <a:solidFill>
                <a:srgbClr val="000000"/>
              </a:solidFill>
            </a:endParaRPr>
          </a:p>
        </p:txBody>
      </p:sp>
      <p:pic>
        <p:nvPicPr>
          <p:cNvPr id="3" name="Content Placeholder 3" descr="ALTC logo options 2 sm.pdf"/>
          <p:cNvPicPr>
            <a:picLocks noChangeAspect="1"/>
          </p:cNvPicPr>
          <p:nvPr/>
        </p:nvPicPr>
        <p:blipFill>
          <a:blip r:embed="rId2"/>
          <a:srcRect t="65985" r="50576" b="-67"/>
          <a:stretch>
            <a:fillRect/>
          </a:stretch>
        </p:blipFill>
        <p:spPr>
          <a:xfrm>
            <a:off x="0" y="0"/>
            <a:ext cx="2579077" cy="1312985"/>
          </a:xfrm>
          <a:prstGeom prst="rect">
            <a:avLst/>
          </a:prstGeom>
        </p:spPr>
      </p:pic>
    </p:spTree>
    <p:extLst>
      <p:ext uri="{BB962C8B-B14F-4D97-AF65-F5344CB8AC3E}">
        <p14:creationId xmlns:p14="http://schemas.microsoft.com/office/powerpoint/2010/main" val="281161202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1354" y="1373554"/>
            <a:ext cx="8698523" cy="6765955"/>
          </a:xfrm>
          <a:prstGeom prst="rect">
            <a:avLst/>
          </a:prstGeom>
        </p:spPr>
        <p:txBody>
          <a:bodyPr wrap="square">
            <a:spAutoFit/>
          </a:bodyPr>
          <a:lstStyle/>
          <a:p>
            <a:pPr marL="109728" algn="r" fontAlgn="auto">
              <a:spcAft>
                <a:spcPts val="500"/>
              </a:spcAft>
              <a:defRPr/>
            </a:pPr>
            <a:r>
              <a:rPr lang="en-AU" sz="3200" dirty="0" smtClean="0">
                <a:solidFill>
                  <a:srgbClr val="000000"/>
                </a:solidFill>
              </a:rPr>
              <a:t>2. good practice in </a:t>
            </a:r>
            <a:r>
              <a:rPr lang="en-AU" sz="3200" b="1" dirty="0" smtClean="0">
                <a:solidFill>
                  <a:srgbClr val="000000"/>
                </a:solidFill>
              </a:rPr>
              <a:t>promoting</a:t>
            </a:r>
            <a:r>
              <a:rPr lang="en-AU" sz="3200" dirty="0" smtClean="0">
                <a:solidFill>
                  <a:srgbClr val="000000"/>
                </a:solidFill>
              </a:rPr>
              <a:t> academic integrity    </a:t>
            </a:r>
            <a:endParaRPr lang="en-AU" sz="3200" dirty="0">
              <a:solidFill>
                <a:srgbClr val="000000"/>
              </a:solidFill>
            </a:endParaRPr>
          </a:p>
          <a:p>
            <a:pPr marL="109728" algn="r">
              <a:spcAft>
                <a:spcPts val="500"/>
              </a:spcAft>
              <a:defRPr/>
            </a:pPr>
            <a:r>
              <a:rPr lang="en-AU" sz="3200" dirty="0">
                <a:solidFill>
                  <a:srgbClr val="000000"/>
                </a:solidFill>
              </a:rPr>
              <a:t>summary recommendations </a:t>
            </a:r>
          </a:p>
          <a:p>
            <a:pPr marL="109728" algn="r" fontAlgn="auto">
              <a:spcAft>
                <a:spcPts val="500"/>
              </a:spcAft>
              <a:defRPr/>
            </a:pPr>
            <a:endParaRPr lang="en-AU" sz="2400" dirty="0">
              <a:solidFill>
                <a:srgbClr val="000000"/>
              </a:solidFill>
            </a:endParaRPr>
          </a:p>
          <a:p>
            <a:pPr marL="624078" indent="-514350">
              <a:spcAft>
                <a:spcPts val="500"/>
              </a:spcAft>
              <a:buFont typeface="+mj-lt"/>
              <a:buAutoNum type="arabicPeriod"/>
              <a:defRPr/>
            </a:pPr>
            <a:r>
              <a:rPr lang="en-AU" sz="2800" dirty="0">
                <a:solidFill>
                  <a:srgbClr val="000000"/>
                </a:solidFill>
              </a:rPr>
              <a:t>i</a:t>
            </a:r>
            <a:r>
              <a:rPr lang="en-AU" sz="2800" dirty="0" smtClean="0">
                <a:solidFill>
                  <a:srgbClr val="000000"/>
                </a:solidFill>
              </a:rPr>
              <a:t>nstitutional messages and practices demonstrate that academic integrity is expected of all stakeholders</a:t>
            </a:r>
          </a:p>
          <a:p>
            <a:pPr marL="624078" indent="-514350">
              <a:spcAft>
                <a:spcPts val="500"/>
              </a:spcAft>
              <a:buFont typeface="+mj-lt"/>
              <a:buAutoNum type="arabicPeriod"/>
              <a:defRPr/>
            </a:pPr>
            <a:r>
              <a:rPr lang="en-AU" sz="2800" dirty="0" smtClean="0">
                <a:solidFill>
                  <a:srgbClr val="000000"/>
                </a:solidFill>
              </a:rPr>
              <a:t>good </a:t>
            </a:r>
            <a:r>
              <a:rPr lang="en-AU" sz="2800" dirty="0">
                <a:solidFill>
                  <a:srgbClr val="000000"/>
                </a:solidFill>
              </a:rPr>
              <a:t>practice </a:t>
            </a:r>
            <a:r>
              <a:rPr lang="en-AU" sz="2800" dirty="0" smtClean="0">
                <a:solidFill>
                  <a:srgbClr val="000000"/>
                </a:solidFill>
              </a:rPr>
              <a:t>is modelled by staff</a:t>
            </a:r>
          </a:p>
          <a:p>
            <a:pPr marL="624078" indent="-514350">
              <a:spcAft>
                <a:spcPts val="500"/>
              </a:spcAft>
              <a:buFont typeface="+mj-lt"/>
              <a:buAutoNum type="arabicPeriod"/>
              <a:defRPr/>
            </a:pPr>
            <a:r>
              <a:rPr lang="en-AU" sz="2800" dirty="0" smtClean="0">
                <a:solidFill>
                  <a:srgbClr val="000000"/>
                </a:solidFill>
              </a:rPr>
              <a:t>the </a:t>
            </a:r>
            <a:r>
              <a:rPr lang="en-AU" sz="2800" dirty="0">
                <a:solidFill>
                  <a:srgbClr val="000000"/>
                </a:solidFill>
              </a:rPr>
              <a:t>value of integrity </a:t>
            </a:r>
            <a:r>
              <a:rPr lang="en-AU" sz="2800" dirty="0" smtClean="0">
                <a:solidFill>
                  <a:srgbClr val="000000"/>
                </a:solidFill>
              </a:rPr>
              <a:t>is communicated as </a:t>
            </a:r>
            <a:r>
              <a:rPr lang="en-AU" sz="2800" dirty="0">
                <a:solidFill>
                  <a:srgbClr val="000000"/>
                </a:solidFill>
              </a:rPr>
              <a:t>an academic </a:t>
            </a:r>
            <a:r>
              <a:rPr lang="en-AU" sz="2800" dirty="0" smtClean="0">
                <a:solidFill>
                  <a:srgbClr val="000000"/>
                </a:solidFill>
              </a:rPr>
              <a:t>attribute</a:t>
            </a:r>
          </a:p>
          <a:p>
            <a:pPr marL="624078" indent="-514350">
              <a:spcAft>
                <a:spcPts val="500"/>
              </a:spcAft>
              <a:buFont typeface="+mj-lt"/>
              <a:buAutoNum type="arabicPeriod"/>
              <a:defRPr/>
            </a:pPr>
            <a:r>
              <a:rPr lang="en-AU" sz="2800" dirty="0" smtClean="0">
                <a:solidFill>
                  <a:srgbClr val="000000"/>
                </a:solidFill>
              </a:rPr>
              <a:t>the </a:t>
            </a:r>
            <a:r>
              <a:rPr lang="en-AU" sz="2800" dirty="0">
                <a:solidFill>
                  <a:srgbClr val="000000"/>
                </a:solidFill>
              </a:rPr>
              <a:t>value of </a:t>
            </a:r>
            <a:r>
              <a:rPr lang="en-AU" sz="2800" dirty="0" smtClean="0">
                <a:solidFill>
                  <a:srgbClr val="000000"/>
                </a:solidFill>
              </a:rPr>
              <a:t>academic integrity </a:t>
            </a:r>
            <a:r>
              <a:rPr lang="en-AU" sz="2800" dirty="0">
                <a:solidFill>
                  <a:srgbClr val="000000"/>
                </a:solidFill>
              </a:rPr>
              <a:t>is communicated </a:t>
            </a:r>
            <a:r>
              <a:rPr lang="en-AU" sz="2800" dirty="0" smtClean="0">
                <a:solidFill>
                  <a:srgbClr val="000000"/>
                </a:solidFill>
              </a:rPr>
              <a:t>as a professional attribute</a:t>
            </a:r>
            <a:endParaRPr lang="en-AU" sz="2800" dirty="0">
              <a:solidFill>
                <a:srgbClr val="000000"/>
              </a:solidFill>
            </a:endParaRPr>
          </a:p>
          <a:p>
            <a:pPr marL="109728">
              <a:spcAft>
                <a:spcPts val="500"/>
              </a:spcAft>
              <a:defRPr/>
            </a:pPr>
            <a:endParaRPr lang="en-AU" sz="2400" dirty="0">
              <a:solidFill>
                <a:srgbClr val="FFC000"/>
              </a:solidFill>
            </a:endParaRPr>
          </a:p>
          <a:p>
            <a:pPr marL="109728" fontAlgn="auto">
              <a:spcAft>
                <a:spcPts val="500"/>
              </a:spcAft>
              <a:defRPr/>
            </a:pPr>
            <a:endParaRPr lang="en-AU" sz="2400" dirty="0" smtClean="0">
              <a:solidFill>
                <a:srgbClr val="000000"/>
              </a:solidFill>
            </a:endParaRPr>
          </a:p>
          <a:p>
            <a:pPr marL="109728" fontAlgn="auto">
              <a:spcAft>
                <a:spcPts val="500"/>
              </a:spcAft>
              <a:defRPr/>
            </a:pPr>
            <a:endParaRPr lang="en-AU" sz="3600" dirty="0" smtClean="0">
              <a:solidFill>
                <a:srgbClr val="FF0000"/>
              </a:solidFill>
            </a:endParaRPr>
          </a:p>
          <a:p>
            <a:pPr marL="109728" fontAlgn="auto">
              <a:spcAft>
                <a:spcPts val="500"/>
              </a:spcAft>
              <a:defRPr/>
            </a:pPr>
            <a:r>
              <a:rPr lang="en-AU" sz="2400" dirty="0" smtClean="0">
                <a:solidFill>
                  <a:srgbClr val="FF0000"/>
                </a:solidFill>
              </a:rPr>
              <a:t> </a:t>
            </a:r>
            <a:endParaRPr lang="en-AU" sz="2400" dirty="0">
              <a:solidFill>
                <a:srgbClr val="FF0000"/>
              </a:solidFill>
            </a:endParaRPr>
          </a:p>
        </p:txBody>
      </p:sp>
    </p:spTree>
    <p:extLst>
      <p:ext uri="{BB962C8B-B14F-4D97-AF65-F5344CB8AC3E}">
        <p14:creationId xmlns:p14="http://schemas.microsoft.com/office/powerpoint/2010/main" val="61397055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7570" y="181546"/>
            <a:ext cx="8639908" cy="7694415"/>
          </a:xfrm>
          <a:prstGeom prst="rect">
            <a:avLst/>
          </a:prstGeom>
        </p:spPr>
        <p:txBody>
          <a:bodyPr wrap="square">
            <a:spAutoFit/>
          </a:bodyPr>
          <a:lstStyle/>
          <a:p>
            <a:pPr marL="109728" algn="r" fontAlgn="auto">
              <a:spcAft>
                <a:spcPts val="500"/>
              </a:spcAft>
              <a:defRPr/>
            </a:pPr>
            <a:r>
              <a:rPr lang="en-AU" sz="2800" dirty="0" smtClean="0">
                <a:solidFill>
                  <a:srgbClr val="000000"/>
                </a:solidFill>
              </a:rPr>
              <a:t>3. good practice in </a:t>
            </a:r>
            <a:r>
              <a:rPr lang="en-AU" sz="2800" b="1" dirty="0" smtClean="0">
                <a:solidFill>
                  <a:srgbClr val="000000"/>
                </a:solidFill>
              </a:rPr>
              <a:t>teaching</a:t>
            </a:r>
            <a:r>
              <a:rPr lang="en-AU" sz="2800" dirty="0" smtClean="0">
                <a:solidFill>
                  <a:srgbClr val="000000"/>
                </a:solidFill>
              </a:rPr>
              <a:t> </a:t>
            </a:r>
            <a:r>
              <a:rPr lang="en-AU" sz="2800" b="1" dirty="0" smtClean="0">
                <a:solidFill>
                  <a:srgbClr val="000000"/>
                </a:solidFill>
              </a:rPr>
              <a:t>scholarship</a:t>
            </a:r>
            <a:endParaRPr lang="en-AU" sz="2800" b="1" dirty="0">
              <a:solidFill>
                <a:srgbClr val="000000"/>
              </a:solidFill>
            </a:endParaRPr>
          </a:p>
          <a:p>
            <a:pPr marL="109728" algn="r">
              <a:spcAft>
                <a:spcPts val="500"/>
              </a:spcAft>
              <a:defRPr/>
            </a:pPr>
            <a:r>
              <a:rPr lang="en-AU" sz="2800" dirty="0">
                <a:solidFill>
                  <a:srgbClr val="000000"/>
                </a:solidFill>
              </a:rPr>
              <a:t>summary </a:t>
            </a:r>
            <a:r>
              <a:rPr lang="en-AU" sz="2800" dirty="0" smtClean="0">
                <a:solidFill>
                  <a:srgbClr val="000000"/>
                </a:solidFill>
              </a:rPr>
              <a:t>recommendations</a:t>
            </a:r>
          </a:p>
          <a:p>
            <a:pPr marL="109728" algn="r">
              <a:spcAft>
                <a:spcPts val="500"/>
              </a:spcAft>
              <a:defRPr/>
            </a:pPr>
            <a:r>
              <a:rPr lang="en-AU" sz="2800" dirty="0" smtClean="0">
                <a:solidFill>
                  <a:srgbClr val="000000"/>
                </a:solidFill>
              </a:rPr>
              <a:t> </a:t>
            </a:r>
          </a:p>
          <a:p>
            <a:pPr marL="109728" fontAlgn="auto">
              <a:spcAft>
                <a:spcPts val="500"/>
              </a:spcAft>
              <a:defRPr/>
            </a:pPr>
            <a:r>
              <a:rPr lang="en-AU" sz="2800" dirty="0" smtClean="0">
                <a:solidFill>
                  <a:srgbClr val="000000"/>
                </a:solidFill>
              </a:rPr>
              <a:t>Support provided for academic and sessional staff to:</a:t>
            </a:r>
          </a:p>
          <a:p>
            <a:pPr marL="109728" fontAlgn="auto">
              <a:spcAft>
                <a:spcPts val="500"/>
              </a:spcAft>
              <a:defRPr/>
            </a:pPr>
            <a:endParaRPr lang="en-AU" sz="2800" dirty="0">
              <a:solidFill>
                <a:srgbClr val="000000"/>
              </a:solidFill>
            </a:endParaRPr>
          </a:p>
          <a:p>
            <a:pPr marL="566928" indent="-457200">
              <a:spcAft>
                <a:spcPts val="500"/>
              </a:spcAft>
              <a:buFont typeface="+mj-lt"/>
              <a:buAutoNum type="arabicPeriod"/>
              <a:defRPr/>
            </a:pPr>
            <a:r>
              <a:rPr lang="en-AU" sz="2800" dirty="0">
                <a:solidFill>
                  <a:srgbClr val="000000"/>
                </a:solidFill>
              </a:rPr>
              <a:t>i</a:t>
            </a:r>
            <a:r>
              <a:rPr lang="en-AU" sz="2800" dirty="0" smtClean="0">
                <a:solidFill>
                  <a:srgbClr val="000000"/>
                </a:solidFill>
              </a:rPr>
              <a:t>ntroduce academic integrity concepts to all students</a:t>
            </a:r>
          </a:p>
          <a:p>
            <a:pPr marL="566928" indent="-457200">
              <a:spcAft>
                <a:spcPts val="500"/>
              </a:spcAft>
              <a:buFont typeface="+mj-lt"/>
              <a:buAutoNum type="arabicPeriod"/>
              <a:defRPr/>
            </a:pPr>
            <a:r>
              <a:rPr lang="en-AU" sz="2800" dirty="0" smtClean="0">
                <a:solidFill>
                  <a:srgbClr val="000000"/>
                </a:solidFill>
              </a:rPr>
              <a:t>embed </a:t>
            </a:r>
            <a:r>
              <a:rPr lang="en-AU" sz="2800" dirty="0">
                <a:solidFill>
                  <a:srgbClr val="000000"/>
                </a:solidFill>
              </a:rPr>
              <a:t>the teaching of academic </a:t>
            </a:r>
            <a:r>
              <a:rPr lang="en-AU" sz="2800" dirty="0" smtClean="0">
                <a:solidFill>
                  <a:srgbClr val="000000"/>
                </a:solidFill>
              </a:rPr>
              <a:t>inquiry within </a:t>
            </a:r>
            <a:r>
              <a:rPr lang="en-AU" sz="2800" dirty="0">
                <a:solidFill>
                  <a:srgbClr val="000000"/>
                </a:solidFill>
              </a:rPr>
              <a:t>subjects and </a:t>
            </a:r>
            <a:r>
              <a:rPr lang="en-AU" sz="2800" dirty="0" smtClean="0">
                <a:solidFill>
                  <a:srgbClr val="000000"/>
                </a:solidFill>
              </a:rPr>
              <a:t>courses</a:t>
            </a:r>
          </a:p>
          <a:p>
            <a:pPr marL="566928" indent="-457200">
              <a:spcAft>
                <a:spcPts val="500"/>
              </a:spcAft>
              <a:buFont typeface="+mj-lt"/>
              <a:buAutoNum type="arabicPeriod"/>
              <a:defRPr/>
            </a:pPr>
            <a:r>
              <a:rPr lang="en-AU" sz="2800" dirty="0" smtClean="0">
                <a:solidFill>
                  <a:srgbClr val="000000"/>
                </a:solidFill>
              </a:rPr>
              <a:t>use engaging </a:t>
            </a:r>
            <a:r>
              <a:rPr lang="en-AU" sz="2800" dirty="0">
                <a:solidFill>
                  <a:srgbClr val="000000"/>
                </a:solidFill>
              </a:rPr>
              <a:t>activities to develop effective </a:t>
            </a:r>
            <a:r>
              <a:rPr lang="en-AU" sz="2800" dirty="0" smtClean="0">
                <a:solidFill>
                  <a:srgbClr val="000000"/>
                </a:solidFill>
              </a:rPr>
              <a:t>learning of </a:t>
            </a:r>
            <a:r>
              <a:rPr lang="en-AU" sz="2800" dirty="0">
                <a:solidFill>
                  <a:srgbClr val="000000"/>
                </a:solidFill>
              </a:rPr>
              <a:t>research skills </a:t>
            </a:r>
            <a:r>
              <a:rPr lang="en-AU" sz="2800" dirty="0" smtClean="0">
                <a:solidFill>
                  <a:srgbClr val="000000"/>
                </a:solidFill>
              </a:rPr>
              <a:t>and acknowledgment </a:t>
            </a:r>
            <a:r>
              <a:rPr lang="en-AU" sz="2800" dirty="0" smtClean="0"/>
              <a:t>conventions</a:t>
            </a:r>
          </a:p>
          <a:p>
            <a:pPr marL="566928" indent="-457200">
              <a:spcAft>
                <a:spcPts val="500"/>
              </a:spcAft>
              <a:buFont typeface="+mj-lt"/>
              <a:buAutoNum type="arabicPeriod"/>
              <a:defRPr/>
            </a:pPr>
            <a:r>
              <a:rPr lang="en-AU" sz="2800" dirty="0" smtClean="0"/>
              <a:t>take </a:t>
            </a:r>
            <a:r>
              <a:rPr lang="en-AU" sz="2800" dirty="0"/>
              <a:t>an educative approach to errors when students are being </a:t>
            </a:r>
            <a:r>
              <a:rPr lang="en-AU" sz="2800" dirty="0" smtClean="0"/>
              <a:t>inducted </a:t>
            </a:r>
            <a:r>
              <a:rPr lang="en-AU" sz="2800" dirty="0"/>
              <a:t>into scholarship</a:t>
            </a:r>
          </a:p>
          <a:p>
            <a:pPr marL="109728">
              <a:spcAft>
                <a:spcPts val="500"/>
              </a:spcAft>
              <a:defRPr/>
            </a:pPr>
            <a:endParaRPr lang="en-AU" sz="2400" dirty="0">
              <a:solidFill>
                <a:srgbClr val="FFC000"/>
              </a:solidFill>
            </a:endParaRPr>
          </a:p>
          <a:p>
            <a:pPr marL="109728" fontAlgn="auto">
              <a:spcAft>
                <a:spcPts val="500"/>
              </a:spcAft>
              <a:defRPr/>
            </a:pPr>
            <a:endParaRPr lang="en-AU" sz="2400" dirty="0" smtClean="0">
              <a:solidFill>
                <a:srgbClr val="000000"/>
              </a:solidFill>
            </a:endParaRPr>
          </a:p>
          <a:p>
            <a:pPr marL="109728" fontAlgn="auto">
              <a:spcAft>
                <a:spcPts val="500"/>
              </a:spcAft>
              <a:defRPr/>
            </a:pPr>
            <a:endParaRPr lang="en-AU" sz="3600" dirty="0" smtClean="0">
              <a:solidFill>
                <a:srgbClr val="FF0000"/>
              </a:solidFill>
            </a:endParaRPr>
          </a:p>
          <a:p>
            <a:pPr marL="109728" fontAlgn="auto">
              <a:spcAft>
                <a:spcPts val="500"/>
              </a:spcAft>
              <a:defRPr/>
            </a:pPr>
            <a:r>
              <a:rPr lang="en-AU" sz="2400" dirty="0" smtClean="0">
                <a:solidFill>
                  <a:srgbClr val="FF0000"/>
                </a:solidFill>
              </a:rPr>
              <a:t> </a:t>
            </a:r>
            <a:endParaRPr lang="en-AU" sz="2400" dirty="0">
              <a:solidFill>
                <a:srgbClr val="FF0000"/>
              </a:solidFill>
            </a:endParaRPr>
          </a:p>
        </p:txBody>
      </p:sp>
    </p:spTree>
    <p:extLst>
      <p:ext uri="{BB962C8B-B14F-4D97-AF65-F5344CB8AC3E}">
        <p14:creationId xmlns:p14="http://schemas.microsoft.com/office/powerpoint/2010/main" val="37291020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8171" y="369116"/>
            <a:ext cx="8170879" cy="6150402"/>
          </a:xfrm>
          <a:prstGeom prst="rect">
            <a:avLst/>
          </a:prstGeom>
        </p:spPr>
        <p:txBody>
          <a:bodyPr wrap="square">
            <a:spAutoFit/>
          </a:bodyPr>
          <a:lstStyle/>
          <a:p>
            <a:pPr marL="109728" algn="r">
              <a:spcAft>
                <a:spcPts val="500"/>
              </a:spcAft>
              <a:defRPr/>
            </a:pPr>
            <a:r>
              <a:rPr lang="en-AU" sz="4000" dirty="0" smtClean="0"/>
              <a:t>overview</a:t>
            </a:r>
          </a:p>
          <a:p>
            <a:pPr marL="109728">
              <a:spcAft>
                <a:spcPts val="500"/>
              </a:spcAft>
              <a:defRPr/>
            </a:pPr>
            <a:endParaRPr lang="en-AU" sz="3200" dirty="0" smtClean="0"/>
          </a:p>
          <a:p>
            <a:pPr marL="109728" indent="0" fontAlgn="auto">
              <a:spcAft>
                <a:spcPts val="500"/>
              </a:spcAft>
              <a:defRPr/>
            </a:pPr>
            <a:endParaRPr lang="en-AU" sz="2800" dirty="0"/>
          </a:p>
          <a:p>
            <a:pPr marL="624078" indent="-514350" fontAlgn="auto">
              <a:spcAft>
                <a:spcPts val="500"/>
              </a:spcAft>
              <a:buAutoNum type="arabicPeriod"/>
              <a:defRPr/>
            </a:pPr>
            <a:r>
              <a:rPr lang="en-AU" sz="2800" dirty="0" smtClean="0"/>
              <a:t>Introduction: </a:t>
            </a:r>
            <a:r>
              <a:rPr lang="en-AU" sz="2800" i="1" dirty="0" smtClean="0"/>
              <a:t>AISP</a:t>
            </a:r>
            <a:r>
              <a:rPr lang="en-AU" sz="2800" dirty="0" smtClean="0"/>
              <a:t> research questions and data </a:t>
            </a:r>
          </a:p>
          <a:p>
            <a:pPr marL="624078" indent="-514350" fontAlgn="auto">
              <a:spcAft>
                <a:spcPts val="500"/>
              </a:spcAft>
              <a:buAutoNum type="arabicPeriod"/>
              <a:defRPr/>
            </a:pPr>
            <a:r>
              <a:rPr lang="en-AU" sz="2800" dirty="0" smtClean="0"/>
              <a:t>Current approaches – literature and websites</a:t>
            </a:r>
          </a:p>
          <a:p>
            <a:pPr marL="624078" indent="-514350" fontAlgn="auto">
              <a:spcAft>
                <a:spcPts val="500"/>
              </a:spcAft>
              <a:buFont typeface="+mj-lt"/>
              <a:buAutoNum type="arabicPeriod"/>
              <a:defRPr/>
            </a:pPr>
            <a:r>
              <a:rPr lang="en-AU" sz="2800" dirty="0" smtClean="0"/>
              <a:t>Project data and recommendations </a:t>
            </a:r>
          </a:p>
          <a:p>
            <a:pPr marL="1081278" lvl="1" indent="-514350">
              <a:spcAft>
                <a:spcPts val="500"/>
              </a:spcAft>
              <a:buFont typeface="Arial"/>
              <a:buChar char="•"/>
              <a:defRPr/>
            </a:pPr>
            <a:r>
              <a:rPr lang="en-AU" sz="2800" dirty="0" smtClean="0"/>
              <a:t>Core elements of exemplary academic integrity policy</a:t>
            </a:r>
            <a:endParaRPr lang="en-AU" sz="2800" dirty="0"/>
          </a:p>
          <a:p>
            <a:pPr marL="1081278" lvl="1" indent="-514350">
              <a:spcAft>
                <a:spcPts val="500"/>
              </a:spcAft>
              <a:buFont typeface="Arial"/>
              <a:buChar char="•"/>
              <a:defRPr/>
            </a:pPr>
            <a:r>
              <a:rPr lang="en-AU" sz="2800" dirty="0" smtClean="0"/>
              <a:t>Students’ comments </a:t>
            </a:r>
          </a:p>
          <a:p>
            <a:pPr marL="1081278" lvl="1" indent="-514350">
              <a:spcAft>
                <a:spcPts val="500"/>
              </a:spcAft>
              <a:buFont typeface="Arial"/>
              <a:buChar char="•"/>
              <a:defRPr/>
            </a:pPr>
            <a:r>
              <a:rPr lang="en-AU" sz="2800" dirty="0" smtClean="0"/>
              <a:t>Staff comments </a:t>
            </a:r>
            <a:endParaRPr lang="en-AU" sz="2800" strike="sngStrike" dirty="0"/>
          </a:p>
          <a:p>
            <a:pPr marL="624078" indent="-514350" fontAlgn="auto">
              <a:spcAft>
                <a:spcPts val="500"/>
              </a:spcAft>
              <a:buFont typeface="+mj-lt"/>
              <a:buAutoNum type="arabicPeriod"/>
              <a:defRPr/>
            </a:pPr>
            <a:r>
              <a:rPr lang="en-AU" sz="2800" dirty="0" smtClean="0"/>
              <a:t>Summary recommendations </a:t>
            </a:r>
            <a:r>
              <a:rPr lang="en-AU" sz="2800" dirty="0"/>
              <a:t>for good practice </a:t>
            </a:r>
          </a:p>
          <a:p>
            <a:pPr marL="624078" indent="-514350" fontAlgn="auto">
              <a:spcAft>
                <a:spcPts val="500"/>
              </a:spcAft>
              <a:buFont typeface="+mj-lt"/>
              <a:buAutoNum type="arabicPeriod"/>
              <a:defRPr/>
            </a:pPr>
            <a:r>
              <a:rPr lang="en-AU" sz="2800" dirty="0" smtClean="0"/>
              <a:t>Good </a:t>
            </a:r>
            <a:r>
              <a:rPr lang="en-AU" sz="2800" dirty="0"/>
              <a:t>practice resources</a:t>
            </a:r>
          </a:p>
        </p:txBody>
      </p:sp>
    </p:spTree>
    <p:extLst>
      <p:ext uri="{BB962C8B-B14F-4D97-AF65-F5344CB8AC3E}">
        <p14:creationId xmlns:p14="http://schemas.microsoft.com/office/powerpoint/2010/main" val="230230452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1692" y="1600039"/>
            <a:ext cx="8510955" cy="3860031"/>
          </a:xfrm>
          <a:prstGeom prst="rect">
            <a:avLst/>
          </a:prstGeom>
        </p:spPr>
        <p:txBody>
          <a:bodyPr wrap="square">
            <a:spAutoFit/>
          </a:bodyPr>
          <a:lstStyle/>
          <a:p>
            <a:pPr marL="109728" algn="r" fontAlgn="auto">
              <a:spcAft>
                <a:spcPts val="500"/>
              </a:spcAft>
              <a:defRPr/>
            </a:pPr>
            <a:r>
              <a:rPr lang="en-AU" sz="3200" dirty="0" smtClean="0">
                <a:solidFill>
                  <a:srgbClr val="000000"/>
                </a:solidFill>
              </a:rPr>
              <a:t>4. good practice in </a:t>
            </a:r>
            <a:r>
              <a:rPr lang="en-AU" sz="3200" b="1" dirty="0" smtClean="0">
                <a:solidFill>
                  <a:srgbClr val="000000"/>
                </a:solidFill>
              </a:rPr>
              <a:t>managing breaches</a:t>
            </a:r>
          </a:p>
          <a:p>
            <a:pPr marL="109728" algn="r" fontAlgn="auto">
              <a:spcAft>
                <a:spcPts val="500"/>
              </a:spcAft>
              <a:defRPr/>
            </a:pPr>
            <a:r>
              <a:rPr lang="en-AU" sz="3200" dirty="0">
                <a:solidFill>
                  <a:srgbClr val="000000"/>
                </a:solidFill>
              </a:rPr>
              <a:t>s</a:t>
            </a:r>
            <a:r>
              <a:rPr lang="en-AU" sz="3200" dirty="0" smtClean="0">
                <a:solidFill>
                  <a:srgbClr val="000000"/>
                </a:solidFill>
              </a:rPr>
              <a:t>ummary </a:t>
            </a:r>
            <a:r>
              <a:rPr lang="en-AU" sz="3200" dirty="0">
                <a:solidFill>
                  <a:srgbClr val="000000"/>
                </a:solidFill>
              </a:rPr>
              <a:t>recommendations </a:t>
            </a:r>
            <a:endParaRPr lang="en-AU" sz="3200" dirty="0" smtClean="0">
              <a:solidFill>
                <a:srgbClr val="000000"/>
              </a:solidFill>
            </a:endParaRPr>
          </a:p>
          <a:p>
            <a:pPr marL="109728" fontAlgn="auto">
              <a:spcAft>
                <a:spcPts val="500"/>
              </a:spcAft>
              <a:defRPr/>
            </a:pPr>
            <a:endParaRPr lang="en-AU" sz="3200" dirty="0">
              <a:solidFill>
                <a:srgbClr val="000000"/>
              </a:solidFill>
            </a:endParaRPr>
          </a:p>
          <a:p>
            <a:pPr marL="566928" indent="-457200" fontAlgn="auto">
              <a:spcAft>
                <a:spcPts val="500"/>
              </a:spcAft>
              <a:buFont typeface="+mj-lt"/>
              <a:buAutoNum type="arabicPeriod"/>
              <a:defRPr/>
            </a:pPr>
            <a:r>
              <a:rPr lang="en-AU" sz="3200" dirty="0" smtClean="0">
                <a:solidFill>
                  <a:srgbClr val="000000"/>
                </a:solidFill>
              </a:rPr>
              <a:t>penalise </a:t>
            </a:r>
            <a:r>
              <a:rPr lang="en-AU" sz="3200" dirty="0" smtClean="0"/>
              <a:t>genuine</a:t>
            </a:r>
            <a:r>
              <a:rPr lang="en-AU" sz="3200" dirty="0" smtClean="0">
                <a:solidFill>
                  <a:srgbClr val="FF0000"/>
                </a:solidFill>
              </a:rPr>
              <a:t> </a:t>
            </a:r>
            <a:r>
              <a:rPr lang="en-AU" sz="3200" dirty="0" smtClean="0">
                <a:solidFill>
                  <a:srgbClr val="000000"/>
                </a:solidFill>
              </a:rPr>
              <a:t>misconduct</a:t>
            </a:r>
          </a:p>
          <a:p>
            <a:pPr marL="566928" indent="-457200" fontAlgn="auto">
              <a:spcAft>
                <a:spcPts val="500"/>
              </a:spcAft>
              <a:buFont typeface="+mj-lt"/>
              <a:buAutoNum type="arabicPeriod"/>
              <a:defRPr/>
            </a:pPr>
            <a:r>
              <a:rPr lang="en-AU" sz="3200" dirty="0" smtClean="0">
                <a:solidFill>
                  <a:srgbClr val="000000"/>
                </a:solidFill>
              </a:rPr>
              <a:t>be systematic in dealing with breaches</a:t>
            </a:r>
          </a:p>
          <a:p>
            <a:pPr marL="566928" indent="-457200" fontAlgn="auto">
              <a:spcAft>
                <a:spcPts val="500"/>
              </a:spcAft>
              <a:buFont typeface="+mj-lt"/>
              <a:buAutoNum type="arabicPeriod"/>
              <a:defRPr/>
            </a:pPr>
            <a:r>
              <a:rPr lang="en-AU" sz="3200" dirty="0" smtClean="0">
                <a:solidFill>
                  <a:srgbClr val="000000"/>
                </a:solidFill>
              </a:rPr>
              <a:t>support staff to be able to make appropriate decisions</a:t>
            </a:r>
            <a:endParaRPr lang="en-AU" sz="3200" dirty="0">
              <a:solidFill>
                <a:srgbClr val="000000"/>
              </a:solidFill>
            </a:endParaRPr>
          </a:p>
        </p:txBody>
      </p:sp>
    </p:spTree>
    <p:extLst>
      <p:ext uri="{BB962C8B-B14F-4D97-AF65-F5344CB8AC3E}">
        <p14:creationId xmlns:p14="http://schemas.microsoft.com/office/powerpoint/2010/main" val="168456767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4093" y="1335032"/>
            <a:ext cx="8288215" cy="4760279"/>
          </a:xfrm>
          <a:prstGeom prst="rect">
            <a:avLst/>
          </a:prstGeom>
        </p:spPr>
        <p:txBody>
          <a:bodyPr wrap="square">
            <a:spAutoFit/>
          </a:bodyPr>
          <a:lstStyle/>
          <a:p>
            <a:pPr marL="109728" algn="r">
              <a:spcAft>
                <a:spcPts val="500"/>
              </a:spcAft>
              <a:defRPr/>
            </a:pPr>
            <a:r>
              <a:rPr lang="en-AU" sz="3200" dirty="0"/>
              <a:t>g</a:t>
            </a:r>
            <a:r>
              <a:rPr lang="en-AU" sz="3200" dirty="0" smtClean="0"/>
              <a:t>ood practice resources</a:t>
            </a:r>
          </a:p>
          <a:p>
            <a:pPr marL="109728">
              <a:spcAft>
                <a:spcPts val="500"/>
              </a:spcAft>
              <a:defRPr/>
            </a:pPr>
            <a:endParaRPr lang="en-AU" sz="2400" i="1" dirty="0" smtClean="0"/>
          </a:p>
          <a:p>
            <a:pPr marL="109728">
              <a:spcAft>
                <a:spcPts val="500"/>
              </a:spcAft>
              <a:defRPr/>
            </a:pPr>
            <a:r>
              <a:rPr lang="en-AU" sz="2400" i="1" dirty="0" smtClean="0"/>
              <a:t>AISP (2010 – 2012) </a:t>
            </a:r>
            <a:r>
              <a:rPr lang="en-AU" sz="2400" dirty="0" smtClean="0"/>
              <a:t>Learning activities</a:t>
            </a:r>
            <a:endParaRPr lang="en-AU" sz="2400" dirty="0"/>
          </a:p>
          <a:p>
            <a:pPr marL="109728" fontAlgn="auto">
              <a:spcAft>
                <a:spcPts val="500"/>
              </a:spcAft>
              <a:defRPr/>
            </a:pPr>
            <a:r>
              <a:rPr lang="en-AU" dirty="0">
                <a:hlinkClick r:id="rId2"/>
              </a:rPr>
              <a:t>http://</a:t>
            </a:r>
            <a:r>
              <a:rPr lang="en-AU" dirty="0" smtClean="0">
                <a:hlinkClick r:id="rId2"/>
              </a:rPr>
              <a:t>www.aisp.apfei.edu.au/content/learning-activities</a:t>
            </a:r>
            <a:r>
              <a:rPr lang="en-AU" dirty="0" smtClean="0"/>
              <a:t> </a:t>
            </a:r>
          </a:p>
          <a:p>
            <a:pPr marL="109728" fontAlgn="auto">
              <a:spcAft>
                <a:spcPts val="500"/>
              </a:spcAft>
              <a:defRPr/>
            </a:pPr>
            <a:endParaRPr lang="en-AU" dirty="0" smtClean="0"/>
          </a:p>
          <a:p>
            <a:pPr marL="109728">
              <a:spcAft>
                <a:spcPts val="500"/>
              </a:spcAft>
              <a:defRPr/>
            </a:pPr>
            <a:r>
              <a:rPr lang="en-AU" dirty="0"/>
              <a:t>Higher Education Academy JISC Academic Integrity Service (2011). </a:t>
            </a:r>
            <a:r>
              <a:rPr lang="en-AU" i="1" dirty="0"/>
              <a:t>Supporting academic integrity: Approaches and resources for higher education</a:t>
            </a:r>
            <a:r>
              <a:rPr lang="en-AU" dirty="0"/>
              <a:t>. </a:t>
            </a:r>
            <a:r>
              <a:rPr lang="en-AU" dirty="0">
                <a:hlinkClick r:id="rId3"/>
              </a:rPr>
              <a:t>http://www.heacademy.ac.uk/assets/documents/academicintegrity/SupportingAcademicIntegrity_v2.pdf</a:t>
            </a:r>
            <a:r>
              <a:rPr lang="en-AU" dirty="0"/>
              <a:t> </a:t>
            </a:r>
            <a:endParaRPr lang="en-AU" dirty="0" smtClean="0"/>
          </a:p>
          <a:p>
            <a:pPr marL="109728">
              <a:spcAft>
                <a:spcPts val="500"/>
              </a:spcAft>
              <a:defRPr/>
            </a:pPr>
            <a:endParaRPr lang="en-AU" dirty="0"/>
          </a:p>
          <a:p>
            <a:pPr marL="109728">
              <a:spcAft>
                <a:spcPts val="500"/>
              </a:spcAft>
              <a:defRPr/>
            </a:pPr>
            <a:r>
              <a:rPr lang="en-AU" dirty="0"/>
              <a:t>Carroll &amp; Appleton </a:t>
            </a:r>
            <a:r>
              <a:rPr lang="en-AU" i="1" dirty="0"/>
              <a:t>Plagiarism: A Good Practice Guide</a:t>
            </a:r>
            <a:r>
              <a:rPr lang="en-AU" dirty="0"/>
              <a:t> </a:t>
            </a:r>
            <a:r>
              <a:rPr lang="en-AU" u="sng" dirty="0">
                <a:hlinkClick r:id="rId4"/>
              </a:rPr>
              <a:t>http://www.jisc.ac.uk/media/documents/programmes/plagiarism/brookes.pdf</a:t>
            </a:r>
            <a:r>
              <a:rPr lang="en-AU" dirty="0"/>
              <a:t> </a:t>
            </a:r>
          </a:p>
          <a:p>
            <a:pPr marL="109728" fontAlgn="auto">
              <a:spcAft>
                <a:spcPts val="500"/>
              </a:spcAft>
              <a:defRPr/>
            </a:pPr>
            <a:endParaRPr lang="en-AU" sz="2800" dirty="0" smtClean="0"/>
          </a:p>
        </p:txBody>
      </p:sp>
    </p:spTree>
    <p:extLst>
      <p:ext uri="{BB962C8B-B14F-4D97-AF65-F5344CB8AC3E}">
        <p14:creationId xmlns:p14="http://schemas.microsoft.com/office/powerpoint/2010/main" val="154942869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8171" y="0"/>
            <a:ext cx="8379712" cy="6194003"/>
          </a:xfrm>
          <a:prstGeom prst="rect">
            <a:avLst/>
          </a:prstGeom>
        </p:spPr>
        <p:txBody>
          <a:bodyPr wrap="square">
            <a:spAutoFit/>
          </a:bodyPr>
          <a:lstStyle/>
          <a:p>
            <a:pPr marL="109728">
              <a:spcAft>
                <a:spcPts val="500"/>
              </a:spcAft>
              <a:defRPr/>
            </a:pPr>
            <a:endParaRPr lang="en-AU" sz="3200" dirty="0" smtClean="0"/>
          </a:p>
          <a:p>
            <a:pPr marL="109728" algn="r">
              <a:spcAft>
                <a:spcPts val="500"/>
              </a:spcAft>
              <a:defRPr/>
            </a:pPr>
            <a:r>
              <a:rPr lang="en-AU" sz="3200" dirty="0" smtClean="0"/>
              <a:t>references</a:t>
            </a:r>
          </a:p>
          <a:p>
            <a:pPr marL="109728" algn="r">
              <a:spcAft>
                <a:spcPts val="500"/>
              </a:spcAft>
              <a:defRPr/>
            </a:pPr>
            <a:endParaRPr lang="en-AU" sz="3200" dirty="0" smtClean="0"/>
          </a:p>
          <a:p>
            <a:pPr marL="342900" indent="-342900">
              <a:buFont typeface="Arial" pitchFamily="34" charset="0"/>
              <a:buChar char="•"/>
            </a:pPr>
            <a:r>
              <a:rPr lang="en-AU" sz="1600" dirty="0"/>
              <a:t>Australian Universities Quality Agency (AUQA), </a:t>
            </a:r>
            <a:r>
              <a:rPr lang="en-AU" sz="1600" dirty="0" smtClean="0"/>
              <a:t>(2009) </a:t>
            </a:r>
            <a:r>
              <a:rPr lang="en-AU" sz="1600" i="1" dirty="0" smtClean="0"/>
              <a:t>language </a:t>
            </a:r>
            <a:r>
              <a:rPr lang="en-AU" sz="1600" i="1" dirty="0"/>
              <a:t>proficiency for international students in Australian universities</a:t>
            </a:r>
            <a:r>
              <a:rPr lang="en-AU" sz="1600" dirty="0"/>
              <a:t>, Report to </a:t>
            </a:r>
            <a:r>
              <a:rPr lang="en-AU" sz="1600" dirty="0" smtClean="0"/>
              <a:t>the Department </a:t>
            </a:r>
            <a:r>
              <a:rPr lang="en-AU" sz="1600" dirty="0"/>
              <a:t>of Education, Employment and Workplace Relations, </a:t>
            </a:r>
            <a:r>
              <a:rPr lang="en-AU" sz="1600" dirty="0" smtClean="0"/>
              <a:t>Canberra. Link:</a:t>
            </a:r>
            <a:r>
              <a:rPr lang="en-US" sz="1600" dirty="0" smtClean="0">
                <a:hlinkClick r:id="rId2"/>
              </a:rPr>
              <a:t>‪</a:t>
            </a:r>
            <a:r>
              <a:rPr lang="en-US" sz="1100" dirty="0" smtClean="0">
                <a:hlinkClick r:id="rId2"/>
              </a:rPr>
              <a:t>http</a:t>
            </a:r>
            <a:r>
              <a:rPr lang="en-US" sz="1100" dirty="0">
                <a:hlinkClick r:id="rId2"/>
              </a:rPr>
              <a:t>://www.innovation.gov.au/HigherEducation/ResourcesAndPublications/Documents/Final_Report-</a:t>
            </a:r>
            <a:r>
              <a:rPr lang="en-US" sz="1100" dirty="0" smtClean="0">
                <a:hlinkClick r:id="rId2"/>
              </a:rPr>
              <a:t>Good_Practice_Principles.pdf</a:t>
            </a:r>
            <a:endParaRPr lang="en-US" sz="1100" dirty="0" smtClean="0"/>
          </a:p>
          <a:p>
            <a:endParaRPr lang="en-AU" sz="1600" dirty="0" smtClean="0"/>
          </a:p>
          <a:p>
            <a:pPr marL="342900" indent="-342900">
              <a:buFont typeface="Arial" pitchFamily="34" charset="0"/>
              <a:buChar char="•"/>
            </a:pPr>
            <a:r>
              <a:rPr lang="en-AU" sz="1600" dirty="0" smtClean="0"/>
              <a:t>Bertram </a:t>
            </a:r>
            <a:r>
              <a:rPr lang="en-AU" sz="1600" dirty="0"/>
              <a:t>Gallant, T. </a:t>
            </a:r>
            <a:r>
              <a:rPr lang="en-AU" sz="1600" dirty="0" smtClean="0"/>
              <a:t>2011 </a:t>
            </a:r>
            <a:r>
              <a:rPr lang="en-AU" sz="1600" i="1" dirty="0"/>
              <a:t>Creating the Ethical Academy: A Systems Approach to Understanding Misconduct and Empowering Change.</a:t>
            </a:r>
            <a:r>
              <a:rPr lang="en-AU" sz="1600" dirty="0"/>
              <a:t> USA: Routledge</a:t>
            </a:r>
            <a:r>
              <a:rPr lang="en-AU" sz="1600" dirty="0" smtClean="0"/>
              <a:t>.</a:t>
            </a:r>
          </a:p>
          <a:p>
            <a:pPr marL="342900" indent="-342900">
              <a:buFont typeface="Arial" pitchFamily="34" charset="0"/>
              <a:buChar char="•"/>
            </a:pPr>
            <a:endParaRPr lang="en-AU" sz="1600" dirty="0" smtClean="0"/>
          </a:p>
          <a:p>
            <a:pPr marL="342900" indent="-342900">
              <a:buFont typeface="Arial" pitchFamily="34" charset="0"/>
              <a:buChar char="•"/>
            </a:pPr>
            <a:r>
              <a:rPr lang="en-AU" sz="1600" dirty="0" smtClean="0"/>
              <a:t>Bretag, T., Mahmud, S., Wallace, M., Walker, R., McGowan, U., East, J., Green, M., Partridge, L., &amp;  James, C. (2012, in press). ‘Teach us how to do it properly!’ An Australian academic integrity student survey, paper submitted for review to </a:t>
            </a:r>
            <a:r>
              <a:rPr lang="en-AU" sz="1600" i="1" dirty="0" smtClean="0"/>
              <a:t>Studies in Higher Education</a:t>
            </a:r>
            <a:r>
              <a:rPr lang="en-AU" sz="1600" dirty="0" smtClean="0"/>
              <a:t>, 5 April 2012.</a:t>
            </a:r>
          </a:p>
          <a:p>
            <a:pPr marL="342900" indent="-342900">
              <a:buFont typeface="Arial" pitchFamily="34" charset="0"/>
              <a:buChar char="•"/>
            </a:pPr>
            <a:endParaRPr lang="en-AU" sz="1600" dirty="0" smtClean="0"/>
          </a:p>
          <a:p>
            <a:pPr marL="342900" indent="-342900">
              <a:buFont typeface="Arial" pitchFamily="34" charset="0"/>
              <a:buChar char="•"/>
            </a:pPr>
            <a:r>
              <a:rPr lang="en-AU" sz="1600" dirty="0" smtClean="0"/>
              <a:t>Bretag</a:t>
            </a:r>
            <a:r>
              <a:rPr lang="en-AU" sz="1600" dirty="0"/>
              <a:t>, T., Mahmud, S., East, J., Green, M., James, C., McGowan, U., Partridge, L., Walker, R.&amp; Wallace, M. (2011a) Academic Integrity Standards: A Preliminary Analysis of the Academic Integrity Policies at Australian Universities. Proceedings of AuQF 2011 pp48-53. See AUQA Audit archive: Proceedings: </a:t>
            </a:r>
            <a:r>
              <a:rPr lang="en-AU" sz="1600" dirty="0">
                <a:hlinkClick r:id="rId3"/>
              </a:rPr>
              <a:t>http://</a:t>
            </a:r>
            <a:r>
              <a:rPr lang="en-AU" sz="1600" dirty="0" smtClean="0">
                <a:hlinkClick r:id="rId3"/>
              </a:rPr>
              <a:t>pandora.nla.gov.au/pan/127066/20110826-0004/www.auqa.edu.au/qualityenhancement/publications/occasional/publications/index.html</a:t>
            </a:r>
            <a:r>
              <a:rPr lang="en-AU" sz="1600" dirty="0" smtClean="0"/>
              <a:t> </a:t>
            </a:r>
          </a:p>
          <a:p>
            <a:pPr marL="342900" indent="-342900">
              <a:buFont typeface="Arial" pitchFamily="34" charset="0"/>
              <a:buChar char="•"/>
            </a:pPr>
            <a:endParaRPr lang="en-AU" sz="1600" dirty="0"/>
          </a:p>
        </p:txBody>
      </p:sp>
    </p:spTree>
    <p:extLst>
      <p:ext uri="{BB962C8B-B14F-4D97-AF65-F5344CB8AC3E}">
        <p14:creationId xmlns:p14="http://schemas.microsoft.com/office/powerpoint/2010/main" val="364676900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7570" y="1841241"/>
            <a:ext cx="8804030" cy="5016759"/>
          </a:xfrm>
          <a:prstGeom prst="rect">
            <a:avLst/>
          </a:prstGeom>
          <a:noFill/>
        </p:spPr>
        <p:txBody>
          <a:bodyPr wrap="square" rtlCol="0">
            <a:spAutoFit/>
          </a:bodyPr>
          <a:lstStyle/>
          <a:p>
            <a:pPr marL="342900" indent="-342900">
              <a:buFont typeface="Arial" pitchFamily="34" charset="0"/>
              <a:buChar char="•"/>
            </a:pPr>
            <a:r>
              <a:rPr lang="en-AU" sz="1600" dirty="0"/>
              <a:t>Bretag, T., S. Mahmud, M. Wallace, R. Walker, C. James, M. Green, J. East, U. McGowan and L. Partridge. (2011b). Core elements of exemplary academic integrity policy in Australian higher education. </a:t>
            </a:r>
            <a:r>
              <a:rPr lang="en-AU" sz="1600" i="1" dirty="0"/>
              <a:t>International Journal for Educational Integrity, 7(2): 3-12 </a:t>
            </a:r>
            <a:r>
              <a:rPr lang="en-AU" sz="1600" dirty="0">
                <a:solidFill>
                  <a:srgbClr val="FF0000"/>
                </a:solidFill>
                <a:hlinkClick r:id="rId2"/>
              </a:rPr>
              <a:t>http://www.ojs.unisa.edu.au/index.php/IJEI/article/viewFile/759/574</a:t>
            </a:r>
            <a:endParaRPr lang="en-AU" sz="1600" dirty="0">
              <a:solidFill>
                <a:srgbClr val="FF0000"/>
              </a:solidFill>
            </a:endParaRPr>
          </a:p>
          <a:p>
            <a:pPr marL="342900" indent="-342900">
              <a:buFont typeface="Arial" pitchFamily="34" charset="0"/>
              <a:buChar char="•"/>
            </a:pPr>
            <a:endParaRPr lang="en-AU" sz="1600" dirty="0" smtClean="0">
              <a:solidFill>
                <a:srgbClr val="000000"/>
              </a:solidFill>
            </a:endParaRPr>
          </a:p>
          <a:p>
            <a:pPr marL="342900" indent="-342900">
              <a:buFont typeface="Arial" pitchFamily="34" charset="0"/>
              <a:buChar char="•"/>
            </a:pPr>
            <a:r>
              <a:rPr lang="en-AU" sz="1600" dirty="0" smtClean="0">
                <a:solidFill>
                  <a:srgbClr val="000000"/>
                </a:solidFill>
              </a:rPr>
              <a:t>Carroll</a:t>
            </a:r>
            <a:r>
              <a:rPr lang="en-AU" sz="1600" dirty="0">
                <a:solidFill>
                  <a:srgbClr val="000000"/>
                </a:solidFill>
              </a:rPr>
              <a:t>, J. (2002) A Handbook for Deterring Plagiarism in Higher education.. OCSLD. Oxford Brookes </a:t>
            </a:r>
            <a:r>
              <a:rPr lang="en-AU" sz="1600" dirty="0" smtClean="0">
                <a:solidFill>
                  <a:srgbClr val="000000"/>
                </a:solidFill>
              </a:rPr>
              <a:t>University</a:t>
            </a:r>
          </a:p>
          <a:p>
            <a:pPr marL="342900" indent="-342900">
              <a:buFont typeface="Arial" pitchFamily="34" charset="0"/>
              <a:buChar char="•"/>
            </a:pPr>
            <a:endParaRPr lang="en-AU" sz="1600" dirty="0">
              <a:solidFill>
                <a:srgbClr val="FF0000"/>
              </a:solidFill>
            </a:endParaRPr>
          </a:p>
          <a:p>
            <a:pPr marL="342900" indent="-342900">
              <a:buFont typeface="Arial" pitchFamily="34" charset="0"/>
              <a:buChar char="•"/>
            </a:pPr>
            <a:r>
              <a:rPr lang="en-AU" sz="1600" dirty="0"/>
              <a:t>Carroll, J. &amp; Appleton, J. (2001) </a:t>
            </a:r>
            <a:r>
              <a:rPr lang="en-AU" sz="1600" i="1" dirty="0"/>
              <a:t>Plagiarism: A Good Practice Guide</a:t>
            </a:r>
            <a:r>
              <a:rPr lang="en-AU" sz="1600" dirty="0"/>
              <a:t>, Oxford Brookes University </a:t>
            </a:r>
            <a:r>
              <a:rPr lang="en-AU" sz="1600" u="sng" dirty="0">
                <a:hlinkClick r:id="rId3"/>
              </a:rPr>
              <a:t>http://www.jisc.ac.uk/media/documents/programmes/plagiarism/brookes.pdf</a:t>
            </a:r>
            <a:r>
              <a:rPr lang="en-AU" sz="1600" dirty="0"/>
              <a:t> </a:t>
            </a:r>
            <a:endParaRPr lang="en-AU" sz="1600" dirty="0" smtClean="0"/>
          </a:p>
          <a:p>
            <a:pPr marL="342900" indent="-342900">
              <a:buFont typeface="Arial" pitchFamily="34" charset="0"/>
              <a:buChar char="•"/>
            </a:pPr>
            <a:endParaRPr lang="en-AU" sz="1600" dirty="0"/>
          </a:p>
          <a:p>
            <a:pPr marL="342900" indent="-342900">
              <a:buFont typeface="Arial" pitchFamily="34" charset="0"/>
              <a:buChar char="•"/>
            </a:pPr>
            <a:r>
              <a:rPr lang="en-AU" sz="1600" dirty="0" smtClean="0"/>
              <a:t>East</a:t>
            </a:r>
            <a:r>
              <a:rPr lang="en-AU" sz="1600" dirty="0"/>
              <a:t>, J. (2006</a:t>
            </a:r>
            <a:r>
              <a:rPr lang="en-AU" sz="1600" dirty="0" smtClean="0"/>
              <a:t>) </a:t>
            </a:r>
            <a:r>
              <a:rPr lang="en-AU" sz="1600" dirty="0"/>
              <a:t>The problem of plagiarism in academic culture. </a:t>
            </a:r>
            <a:r>
              <a:rPr lang="en-AU" sz="1600" i="1" dirty="0"/>
              <a:t>International Journal for Educational Integrity, 2(2</a:t>
            </a:r>
            <a:r>
              <a:rPr lang="en-AU" sz="1600" dirty="0"/>
              <a:t>), </a:t>
            </a:r>
            <a:r>
              <a:rPr lang="en-AU" sz="1600" dirty="0" smtClean="0"/>
              <a:t>16 </a:t>
            </a:r>
            <a:r>
              <a:rPr lang="en-AU" sz="1600" dirty="0"/>
              <a:t>– </a:t>
            </a:r>
            <a:r>
              <a:rPr lang="en-AU" sz="1600" dirty="0" smtClean="0"/>
              <a:t>28. </a:t>
            </a:r>
            <a:r>
              <a:rPr lang="en-AU" sz="1600" dirty="0" smtClean="0">
                <a:hlinkClick r:id="rId4"/>
              </a:rPr>
              <a:t>http</a:t>
            </a:r>
            <a:r>
              <a:rPr lang="en-AU" sz="1600" dirty="0">
                <a:hlinkClick r:id="rId4"/>
              </a:rPr>
              <a:t>://</a:t>
            </a:r>
            <a:r>
              <a:rPr lang="en-AU" sz="1600" dirty="0" smtClean="0">
                <a:hlinkClick r:id="rId4"/>
              </a:rPr>
              <a:t>www.ojs.unisa.edu.au/index.php/IJEI/index</a:t>
            </a:r>
            <a:endParaRPr lang="en-AU" sz="1600" dirty="0" smtClean="0"/>
          </a:p>
          <a:p>
            <a:pPr marL="342900" indent="-342900">
              <a:buFont typeface="Arial" pitchFamily="34" charset="0"/>
              <a:buChar char="•"/>
            </a:pPr>
            <a:endParaRPr lang="en-AU" sz="1600" dirty="0" smtClean="0"/>
          </a:p>
          <a:p>
            <a:pPr marL="342900" indent="-342900">
              <a:buFont typeface="Arial" pitchFamily="34" charset="0"/>
              <a:buChar char="•"/>
            </a:pPr>
            <a:r>
              <a:rPr lang="en-AU" sz="1600" dirty="0" smtClean="0"/>
              <a:t>East</a:t>
            </a:r>
            <a:r>
              <a:rPr lang="en-AU" sz="1600" dirty="0"/>
              <a:t>, J. (2009</a:t>
            </a:r>
            <a:r>
              <a:rPr lang="en-AU" sz="1600" dirty="0" smtClean="0"/>
              <a:t>) </a:t>
            </a:r>
            <a:r>
              <a:rPr lang="en-AU" sz="1600" dirty="0"/>
              <a:t>Aligning policy and practice: An approach to integrating academic integrity</a:t>
            </a:r>
            <a:r>
              <a:rPr lang="en-AU" sz="1600" i="1" dirty="0"/>
              <a:t>, Journal of Academic Language and Learning, </a:t>
            </a:r>
            <a:r>
              <a:rPr lang="en-AU" sz="1600" dirty="0"/>
              <a:t>3(1), A38-A51 </a:t>
            </a:r>
            <a:r>
              <a:rPr lang="en-AU" sz="1600" u="sng" dirty="0">
                <a:hlinkClick r:id="rId5"/>
              </a:rPr>
              <a:t>http://journal.aall.org.au/index.php/jall/article/viewFile/66/62</a:t>
            </a:r>
            <a:r>
              <a:rPr lang="en-AU" sz="1600" dirty="0"/>
              <a:t> </a:t>
            </a:r>
            <a:endParaRPr lang="en-AU" sz="1600" dirty="0" smtClean="0"/>
          </a:p>
          <a:p>
            <a:pPr marL="342900" indent="-342900">
              <a:buFont typeface="Arial" pitchFamily="34" charset="0"/>
              <a:buChar char="•"/>
            </a:pPr>
            <a:endParaRPr lang="en-AU" sz="1600" dirty="0"/>
          </a:p>
          <a:p>
            <a:pPr marL="342900" indent="-342900">
              <a:buFont typeface="Arial" pitchFamily="34" charset="0"/>
              <a:buChar char="•"/>
            </a:pPr>
            <a:endParaRPr lang="en-AU" sz="1600" dirty="0"/>
          </a:p>
          <a:p>
            <a:endParaRPr lang="en-AU" sz="1600" dirty="0"/>
          </a:p>
        </p:txBody>
      </p:sp>
      <p:sp>
        <p:nvSpPr>
          <p:cNvPr id="5" name="TextBox 4"/>
          <p:cNvSpPr txBox="1"/>
          <p:nvPr/>
        </p:nvSpPr>
        <p:spPr>
          <a:xfrm>
            <a:off x="5947940" y="235573"/>
            <a:ext cx="2827091" cy="584775"/>
          </a:xfrm>
          <a:prstGeom prst="rect">
            <a:avLst/>
          </a:prstGeom>
          <a:noFill/>
        </p:spPr>
        <p:txBody>
          <a:bodyPr wrap="square" rtlCol="0">
            <a:spAutoFit/>
          </a:bodyPr>
          <a:lstStyle/>
          <a:p>
            <a:pPr marL="109728" algn="r">
              <a:spcAft>
                <a:spcPts val="500"/>
              </a:spcAft>
              <a:defRPr/>
            </a:pPr>
            <a:r>
              <a:rPr lang="en-AU" sz="3200" dirty="0" smtClean="0"/>
              <a:t>references - 2</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785" y="1400498"/>
            <a:ext cx="8968153" cy="5262980"/>
          </a:xfrm>
          <a:prstGeom prst="rect">
            <a:avLst/>
          </a:prstGeom>
        </p:spPr>
        <p:txBody>
          <a:bodyPr wrap="square">
            <a:spAutoFit/>
          </a:bodyPr>
          <a:lstStyle/>
          <a:p>
            <a:pPr marL="285750" lvl="1" indent="-285750">
              <a:buFont typeface="Arial"/>
              <a:buChar char="•"/>
            </a:pPr>
            <a:r>
              <a:rPr lang="en-AU" sz="1600" dirty="0"/>
              <a:t>Higher Education Academy JISC Academic Integrity Service (2011) </a:t>
            </a:r>
            <a:r>
              <a:rPr lang="en-AU" sz="1600" i="1" dirty="0"/>
              <a:t>Supporting academic integrity: Approaches and resources for higher education</a:t>
            </a:r>
            <a:r>
              <a:rPr lang="en-AU" sz="1600" dirty="0"/>
              <a:t>. </a:t>
            </a:r>
            <a:r>
              <a:rPr lang="en-AU" sz="1600" dirty="0">
                <a:hlinkClick r:id="rId2"/>
              </a:rPr>
              <a:t>http://www.heacademy.ac.uk/assets/documents/academicintegrity/SupportingAcademicIntegrity_v2.pdf</a:t>
            </a:r>
            <a:r>
              <a:rPr lang="en-AU" sz="1600" dirty="0"/>
              <a:t> </a:t>
            </a:r>
          </a:p>
          <a:p>
            <a:pPr marL="285750" lvl="1" indent="-285750">
              <a:buFont typeface="Arial"/>
              <a:buChar char="•"/>
            </a:pPr>
            <a:endParaRPr lang="en-AU" sz="1600" dirty="0" smtClean="0"/>
          </a:p>
          <a:p>
            <a:pPr marL="285750" lvl="1" indent="-285750">
              <a:buFont typeface="Arial"/>
              <a:buChar char="•"/>
            </a:pPr>
            <a:r>
              <a:rPr lang="en-AU" sz="1600" dirty="0" smtClean="0"/>
              <a:t>Higher </a:t>
            </a:r>
            <a:r>
              <a:rPr lang="en-AU" sz="1600" dirty="0"/>
              <a:t>Education Academy JISC Academic Integrity Service  (2005) Deterring, detecting and dealing with plagiarism </a:t>
            </a:r>
            <a:r>
              <a:rPr lang="en-AU" sz="1600" dirty="0">
                <a:hlinkClick r:id="rId3"/>
              </a:rPr>
              <a:t>http://www.jisc.ac.uk/publications/briefingpapers/2005/pub_plagiarism.aspx</a:t>
            </a:r>
            <a:endParaRPr lang="en-AU" sz="1600" dirty="0"/>
          </a:p>
          <a:p>
            <a:pPr marL="285750" lvl="1" indent="-285750">
              <a:buFont typeface="Arial"/>
              <a:buChar char="•"/>
            </a:pPr>
            <a:endParaRPr lang="en-AU" sz="1600" dirty="0" smtClean="0"/>
          </a:p>
          <a:p>
            <a:pPr marL="285750" lvl="1" indent="-285750">
              <a:buFont typeface="Arial"/>
              <a:buChar char="•"/>
            </a:pPr>
            <a:r>
              <a:rPr lang="en-AU" sz="1600" dirty="0" smtClean="0"/>
              <a:t>I</a:t>
            </a:r>
            <a:r>
              <a:rPr lang="en-US" sz="1600" dirty="0" smtClean="0">
                <a:cs typeface="Arial"/>
              </a:rPr>
              <a:t>CAI </a:t>
            </a:r>
            <a:r>
              <a:rPr lang="en-US" sz="1600" dirty="0">
                <a:cs typeface="Arial"/>
              </a:rPr>
              <a:t>(International Center for Academic Integrity). Fundamental values project </a:t>
            </a:r>
            <a:r>
              <a:rPr lang="en-US" sz="1600" dirty="0">
                <a:cs typeface="Arial"/>
                <a:hlinkClick r:id="rId4"/>
              </a:rPr>
              <a:t>http://www.academicintegrity.org/fundamental_values_project/index.php</a:t>
            </a:r>
            <a:endParaRPr lang="en-US" sz="1600" dirty="0">
              <a:cs typeface="Arial"/>
            </a:endParaRPr>
          </a:p>
          <a:p>
            <a:pPr marL="342900" indent="-342900">
              <a:buFont typeface="Arial" pitchFamily="34" charset="0"/>
              <a:buChar char="•"/>
            </a:pPr>
            <a:endParaRPr lang="en-AU" sz="1600" dirty="0" smtClean="0"/>
          </a:p>
          <a:p>
            <a:pPr marL="342900" indent="-342900">
              <a:buFont typeface="Arial" pitchFamily="34" charset="0"/>
              <a:buChar char="•"/>
            </a:pPr>
            <a:r>
              <a:rPr lang="en-AU" sz="1600" dirty="0" smtClean="0"/>
              <a:t>Lea</a:t>
            </a:r>
            <a:r>
              <a:rPr lang="en-AU" sz="1600" dirty="0"/>
              <a:t>, M. &amp; Street, B. (2006) The ‘academic literacies’ model: Theory and applications, </a:t>
            </a:r>
            <a:r>
              <a:rPr lang="en-AU" sz="1600" i="1" dirty="0"/>
              <a:t>Theory into Practice,</a:t>
            </a:r>
            <a:r>
              <a:rPr lang="en-AU" sz="1600" dirty="0"/>
              <a:t> 45(4), 368-377</a:t>
            </a:r>
            <a:r>
              <a:rPr lang="en-AU" sz="1600" dirty="0" smtClean="0"/>
              <a:t>.</a:t>
            </a:r>
          </a:p>
          <a:p>
            <a:pPr marL="342900" indent="-342900">
              <a:buFont typeface="Arial" pitchFamily="34" charset="0"/>
              <a:buChar char="•"/>
            </a:pPr>
            <a:endParaRPr lang="en-AU" sz="1600" dirty="0"/>
          </a:p>
          <a:p>
            <a:pPr marL="342900" indent="-342900">
              <a:buFont typeface="Arial" pitchFamily="34" charset="0"/>
              <a:buChar char="•"/>
            </a:pPr>
            <a:r>
              <a:rPr lang="en-AU" sz="1600" dirty="0" smtClean="0"/>
              <a:t>Macdonald</a:t>
            </a:r>
            <a:r>
              <a:rPr lang="en-AU" sz="1600" dirty="0"/>
              <a:t>, R. &amp; Carroll, J. (2006) Plagiarism – a complex issue requiring a holistic institutional approach. </a:t>
            </a:r>
            <a:r>
              <a:rPr lang="en-AU" sz="1600" i="1" dirty="0"/>
              <a:t>Assessment &amp; Evaluation in Higher Education</a:t>
            </a:r>
            <a:r>
              <a:rPr lang="en-AU" sz="1600" dirty="0"/>
              <a:t>, 31(3), 233-245</a:t>
            </a:r>
            <a:r>
              <a:rPr lang="en-AU" sz="1600" dirty="0" smtClean="0"/>
              <a:t>.</a:t>
            </a:r>
          </a:p>
          <a:p>
            <a:pPr marL="342900" indent="-342900">
              <a:buFont typeface="Arial" pitchFamily="34" charset="0"/>
              <a:buChar char="•"/>
            </a:pPr>
            <a:endParaRPr lang="en-AU" sz="1600" dirty="0"/>
          </a:p>
          <a:p>
            <a:pPr marL="342900" indent="-342900">
              <a:buFont typeface="Arial" pitchFamily="34" charset="0"/>
              <a:buChar char="•"/>
            </a:pPr>
            <a:r>
              <a:rPr lang="en-AU" sz="1600" dirty="0"/>
              <a:t>McGowan, U. (2010)</a:t>
            </a:r>
            <a:r>
              <a:rPr lang="en-US" sz="1600" dirty="0"/>
              <a:t> ‘Re-defining academic teaching in terms of research apprenticeship’. In M. Devlin, J. Nagy and A. Lichtenberg (Eds.) </a:t>
            </a:r>
            <a:r>
              <a:rPr lang="en-US" sz="1600" i="1" dirty="0"/>
              <a:t>Research and Development in Higher Education: Reshaping Education, 33 </a:t>
            </a:r>
            <a:r>
              <a:rPr lang="en-US" sz="1600" dirty="0"/>
              <a:t>(pp.481-489). </a:t>
            </a:r>
            <a:r>
              <a:rPr lang="en-US" sz="1600" dirty="0">
                <a:hlinkClick r:id="rId5"/>
              </a:rPr>
              <a:t>http://www.herdsa.org.au/?page_id=1371#</a:t>
            </a:r>
            <a:r>
              <a:rPr lang="en-US" sz="1600" dirty="0" smtClean="0">
                <a:hlinkClick r:id="rId5"/>
              </a:rPr>
              <a:t>M</a:t>
            </a:r>
            <a:endParaRPr lang="en-US" sz="1600" dirty="0" smtClean="0"/>
          </a:p>
          <a:p>
            <a:pPr marL="342900" indent="-342900">
              <a:buFont typeface="Arial" pitchFamily="34" charset="0"/>
              <a:buChar char="•"/>
            </a:pPr>
            <a:endParaRPr lang="en-AU" sz="1600" dirty="0"/>
          </a:p>
        </p:txBody>
      </p:sp>
      <p:sp>
        <p:nvSpPr>
          <p:cNvPr id="4" name="TextBox 3"/>
          <p:cNvSpPr txBox="1"/>
          <p:nvPr/>
        </p:nvSpPr>
        <p:spPr>
          <a:xfrm>
            <a:off x="6042008" y="188533"/>
            <a:ext cx="2827091" cy="584775"/>
          </a:xfrm>
          <a:prstGeom prst="rect">
            <a:avLst/>
          </a:prstGeom>
          <a:noFill/>
        </p:spPr>
        <p:txBody>
          <a:bodyPr wrap="square" rtlCol="0">
            <a:spAutoFit/>
          </a:bodyPr>
          <a:lstStyle/>
          <a:p>
            <a:pPr marL="109728" algn="r">
              <a:spcAft>
                <a:spcPts val="500"/>
              </a:spcAft>
              <a:defRPr/>
            </a:pPr>
            <a:r>
              <a:rPr lang="en-AU" sz="3200" dirty="0" smtClean="0"/>
              <a:t>references - 3 </a:t>
            </a:r>
          </a:p>
        </p:txBody>
      </p:sp>
    </p:spTree>
    <p:extLst>
      <p:ext uri="{BB962C8B-B14F-4D97-AF65-F5344CB8AC3E}">
        <p14:creationId xmlns:p14="http://schemas.microsoft.com/office/powerpoint/2010/main" val="90419465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785" y="1102578"/>
            <a:ext cx="8968153" cy="3046988"/>
          </a:xfrm>
          <a:prstGeom prst="rect">
            <a:avLst/>
          </a:prstGeom>
        </p:spPr>
        <p:txBody>
          <a:bodyPr wrap="square">
            <a:spAutoFit/>
          </a:bodyPr>
          <a:lstStyle/>
          <a:p>
            <a:pPr marL="342900" indent="-342900">
              <a:buFont typeface="Arial" pitchFamily="34" charset="0"/>
              <a:buChar char="•"/>
            </a:pPr>
            <a:endParaRPr lang="en-AU" sz="1600" dirty="0"/>
          </a:p>
          <a:p>
            <a:pPr marL="342900" indent="-342900">
              <a:buFont typeface="Arial" pitchFamily="34" charset="0"/>
              <a:buChar char="•"/>
            </a:pPr>
            <a:endParaRPr lang="en-US" sz="1600" dirty="0" smtClean="0"/>
          </a:p>
          <a:p>
            <a:pPr marL="342900" indent="-342900">
              <a:buFont typeface="Arial" pitchFamily="34" charset="0"/>
              <a:buChar char="•"/>
            </a:pPr>
            <a:r>
              <a:rPr lang="en-US" sz="1600" dirty="0" smtClean="0"/>
              <a:t>McGowan</a:t>
            </a:r>
            <a:r>
              <a:rPr lang="en-US" sz="1600" dirty="0"/>
              <a:t>, U. &amp; O'Regan, K. (2008) </a:t>
            </a:r>
            <a:r>
              <a:rPr lang="en-US" sz="1600" i="1" dirty="0"/>
              <a:t>Avoiding Plagiarism: Achieving Academic Writing.</a:t>
            </a:r>
            <a:r>
              <a:rPr lang="en-US" sz="1600" dirty="0"/>
              <a:t> Audio narrated resource for students and staff.  Available at </a:t>
            </a:r>
            <a:r>
              <a:rPr lang="en-US" sz="1600" dirty="0">
                <a:solidFill>
                  <a:srgbClr val="FF0000"/>
                </a:solidFill>
                <a:hlinkClick r:id="rId2"/>
              </a:rPr>
              <a:t>http://www.adelaide.edu.au/learning/staff/plagiarism/ </a:t>
            </a:r>
            <a:r>
              <a:rPr lang="en-US" sz="1600" dirty="0"/>
              <a:t>(click on ‘Resources’</a:t>
            </a:r>
            <a:r>
              <a:rPr lang="en-US" sz="1600" dirty="0" smtClean="0"/>
              <a:t>)</a:t>
            </a:r>
          </a:p>
          <a:p>
            <a:pPr marL="342900" indent="-342900">
              <a:buFont typeface="Arial" pitchFamily="34" charset="0"/>
              <a:buChar char="•"/>
            </a:pPr>
            <a:endParaRPr lang="en-US" sz="1600" dirty="0"/>
          </a:p>
          <a:p>
            <a:pPr marL="342900" indent="-342900">
              <a:buFont typeface="Arial" pitchFamily="34" charset="0"/>
              <a:buChar char="•"/>
            </a:pPr>
            <a:r>
              <a:rPr lang="en-US" sz="1600" dirty="0" smtClean="0">
                <a:solidFill>
                  <a:srgbClr val="000000"/>
                </a:solidFill>
              </a:rPr>
              <a:t>Sutherland-Smith, W. (2010) Retribution, deterrence and reform: the dilemmas of plagiarism management in universities. </a:t>
            </a:r>
            <a:r>
              <a:rPr lang="en-US" sz="1600" i="1" dirty="0" smtClean="0">
                <a:solidFill>
                  <a:srgbClr val="000000"/>
                </a:solidFill>
              </a:rPr>
              <a:t>Journal of Higher Education Policy and management 32</a:t>
            </a:r>
            <a:r>
              <a:rPr lang="en-US" sz="1600" dirty="0" smtClean="0">
                <a:solidFill>
                  <a:srgbClr val="000000"/>
                </a:solidFill>
              </a:rPr>
              <a:t>(1) 5-16</a:t>
            </a:r>
            <a:endParaRPr lang="en-US" sz="1600" u="sng" dirty="0">
              <a:solidFill>
                <a:srgbClr val="FF6600"/>
              </a:solidFill>
            </a:endParaRPr>
          </a:p>
          <a:p>
            <a:endParaRPr lang="en-US" sz="1600" u="sng" dirty="0" smtClean="0">
              <a:solidFill>
                <a:srgbClr val="000000"/>
              </a:solidFill>
            </a:endParaRPr>
          </a:p>
          <a:p>
            <a:pPr marL="342900" indent="-342900">
              <a:buFont typeface="Arial" pitchFamily="34" charset="0"/>
              <a:buChar char="•"/>
            </a:pPr>
            <a:r>
              <a:rPr lang="en-US" sz="1600" dirty="0" smtClean="0">
                <a:solidFill>
                  <a:srgbClr val="000000"/>
                </a:solidFill>
              </a:rPr>
              <a:t>University </a:t>
            </a:r>
            <a:r>
              <a:rPr lang="en-US" sz="1600" dirty="0">
                <a:solidFill>
                  <a:srgbClr val="000000"/>
                </a:solidFill>
              </a:rPr>
              <a:t>of Tasmania (2008) </a:t>
            </a:r>
            <a:r>
              <a:rPr lang="en-US" sz="1600" i="1" dirty="0">
                <a:solidFill>
                  <a:srgbClr val="000000"/>
                </a:solidFill>
              </a:rPr>
              <a:t>Academic integrity </a:t>
            </a:r>
            <a:r>
              <a:rPr lang="en-US" sz="1600" u="sng" dirty="0">
                <a:solidFill>
                  <a:srgbClr val="FFC000"/>
                </a:solidFill>
                <a:hlinkClick r:id="rId3"/>
              </a:rPr>
              <a:t>http://www.academicintegrity.utas.edu.au/</a:t>
            </a:r>
            <a:r>
              <a:rPr lang="en-US" sz="1600" u="sng" dirty="0">
                <a:solidFill>
                  <a:srgbClr val="FFC000"/>
                </a:solidFill>
              </a:rPr>
              <a:t> </a:t>
            </a:r>
            <a:endParaRPr lang="en-US" sz="1600" u="sng" dirty="0" smtClean="0">
              <a:solidFill>
                <a:srgbClr val="FFC000"/>
              </a:solidFill>
            </a:endParaRPr>
          </a:p>
          <a:p>
            <a:pPr marL="342900" indent="-342900">
              <a:buFont typeface="Arial" pitchFamily="34" charset="0"/>
              <a:buChar char="•"/>
            </a:pPr>
            <a:endParaRPr lang="en-US" sz="1600" u="sng" dirty="0">
              <a:solidFill>
                <a:srgbClr val="FFC000"/>
              </a:solidFill>
            </a:endParaRPr>
          </a:p>
          <a:p>
            <a:pPr marL="342900" indent="-342900">
              <a:buFont typeface="Arial" pitchFamily="34" charset="0"/>
              <a:buChar char="•"/>
            </a:pPr>
            <a:r>
              <a:rPr lang="en-AU" sz="1600" dirty="0"/>
              <a:t>Wingate, U. (2006) </a:t>
            </a:r>
            <a:r>
              <a:rPr lang="en-US" sz="1600" dirty="0"/>
              <a:t>Doing away with “study skills”. </a:t>
            </a:r>
            <a:r>
              <a:rPr lang="en-US" sz="1600" i="1" dirty="0"/>
              <a:t>Teaching in Higher Education</a:t>
            </a:r>
            <a:r>
              <a:rPr lang="en-US" sz="1600" dirty="0"/>
              <a:t> 11(4) pp. 457-469</a:t>
            </a:r>
          </a:p>
        </p:txBody>
      </p:sp>
      <p:sp>
        <p:nvSpPr>
          <p:cNvPr id="4" name="TextBox 3"/>
          <p:cNvSpPr txBox="1"/>
          <p:nvPr/>
        </p:nvSpPr>
        <p:spPr>
          <a:xfrm>
            <a:off x="6042008" y="188533"/>
            <a:ext cx="2827091" cy="584775"/>
          </a:xfrm>
          <a:prstGeom prst="rect">
            <a:avLst/>
          </a:prstGeom>
          <a:noFill/>
        </p:spPr>
        <p:txBody>
          <a:bodyPr wrap="square" rtlCol="0">
            <a:spAutoFit/>
          </a:bodyPr>
          <a:lstStyle/>
          <a:p>
            <a:pPr marL="109728" algn="r">
              <a:spcAft>
                <a:spcPts val="500"/>
              </a:spcAft>
              <a:defRPr/>
            </a:pPr>
            <a:r>
              <a:rPr lang="en-AU" sz="3200" dirty="0" smtClean="0"/>
              <a:t>references - 4 </a:t>
            </a:r>
          </a:p>
        </p:txBody>
      </p:sp>
    </p:spTree>
    <p:extLst>
      <p:ext uri="{BB962C8B-B14F-4D97-AF65-F5344CB8AC3E}">
        <p14:creationId xmlns:p14="http://schemas.microsoft.com/office/powerpoint/2010/main" val="176034720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7876" y="1281801"/>
            <a:ext cx="8465941" cy="4278094"/>
          </a:xfrm>
          <a:prstGeom prst="rect">
            <a:avLst/>
          </a:prstGeom>
          <a:noFill/>
        </p:spPr>
        <p:txBody>
          <a:bodyPr wrap="square" rtlCol="0">
            <a:spAutoFit/>
          </a:bodyPr>
          <a:lstStyle/>
          <a:p>
            <a:pPr>
              <a:defRPr/>
            </a:pPr>
            <a:endParaRPr lang="en-AU" sz="1600" i="1" dirty="0" smtClean="0">
              <a:ea typeface="ＭＳ Ｐゴシック" pitchFamily="34" charset="-128"/>
            </a:endParaRPr>
          </a:p>
          <a:p>
            <a:pPr algn="ctr">
              <a:defRPr/>
            </a:pPr>
            <a:endParaRPr lang="en-AU" sz="1600" i="1" dirty="0">
              <a:ea typeface="ＭＳ Ｐゴシック" pitchFamily="34" charset="-128"/>
            </a:endParaRPr>
          </a:p>
          <a:p>
            <a:pPr algn="ctr">
              <a:defRPr/>
            </a:pPr>
            <a:r>
              <a:rPr lang="en-AU" sz="3200" i="1" dirty="0" smtClean="0">
                <a:ea typeface="ＭＳ Ｐゴシック" pitchFamily="34" charset="-128"/>
              </a:rPr>
              <a:t>Support </a:t>
            </a:r>
            <a:r>
              <a:rPr lang="en-AU" sz="3200" i="1" dirty="0">
                <a:ea typeface="ＭＳ Ｐゴシック" pitchFamily="34" charset="-128"/>
              </a:rPr>
              <a:t>for this project has been provided by the </a:t>
            </a:r>
            <a:r>
              <a:rPr lang="en-AU" sz="3200" i="1" dirty="0" smtClean="0">
                <a:ea typeface="ＭＳ Ｐゴシック" pitchFamily="34" charset="-128"/>
              </a:rPr>
              <a:t>Office </a:t>
            </a:r>
            <a:r>
              <a:rPr lang="en-AU" sz="3200" i="1" dirty="0" smtClean="0">
                <a:ea typeface="ＭＳ Ｐゴシック" pitchFamily="34" charset="-128"/>
              </a:rPr>
              <a:t>for</a:t>
            </a:r>
            <a:r>
              <a:rPr lang="en-AU" sz="3200" i="1" dirty="0" smtClean="0">
                <a:ea typeface="ＭＳ Ｐゴシック" pitchFamily="34" charset="-128"/>
              </a:rPr>
              <a:t> </a:t>
            </a:r>
            <a:r>
              <a:rPr lang="en-AU" sz="3200" i="1" dirty="0">
                <a:ea typeface="ＭＳ Ｐゴシック" pitchFamily="34" charset="-128"/>
              </a:rPr>
              <a:t>Learning and </a:t>
            </a:r>
            <a:r>
              <a:rPr lang="en-AU" sz="3200" i="1" dirty="0" smtClean="0">
                <a:ea typeface="ＭＳ Ｐゴシック" pitchFamily="34" charset="-128"/>
              </a:rPr>
              <a:t>Teaching, </a:t>
            </a:r>
            <a:r>
              <a:rPr lang="en-AU" sz="3200" i="1" dirty="0">
                <a:ea typeface="ＭＳ Ｐゴシック" pitchFamily="34" charset="-128"/>
              </a:rPr>
              <a:t>an initiative of the Australian Government’s Department of Education, Employment and Workplace Relations. The views expressed by this project and in this presentation do not necessarily reflect the views of the </a:t>
            </a:r>
            <a:r>
              <a:rPr lang="en-AU" sz="3200" i="1" dirty="0" smtClean="0">
                <a:ea typeface="ＭＳ Ｐゴシック" pitchFamily="34" charset="-128"/>
              </a:rPr>
              <a:t>Office </a:t>
            </a:r>
            <a:r>
              <a:rPr lang="en-AU" sz="3200" i="1" dirty="0" smtClean="0">
                <a:ea typeface="ＭＳ Ｐゴシック" pitchFamily="34" charset="-128"/>
              </a:rPr>
              <a:t>for</a:t>
            </a:r>
            <a:r>
              <a:rPr lang="en-AU" sz="3200" i="1" dirty="0" smtClean="0">
                <a:ea typeface="ＭＳ Ｐゴシック" pitchFamily="34" charset="-128"/>
              </a:rPr>
              <a:t> </a:t>
            </a:r>
            <a:r>
              <a:rPr lang="en-AU" sz="3200" i="1" dirty="0">
                <a:ea typeface="ＭＳ Ｐゴシック" pitchFamily="34" charset="-128"/>
              </a:rPr>
              <a:t>Learning and </a:t>
            </a:r>
            <a:r>
              <a:rPr lang="en-AU" sz="3200" i="1" dirty="0" smtClean="0">
                <a:ea typeface="ＭＳ Ｐゴシック" pitchFamily="34" charset="-128"/>
              </a:rPr>
              <a:t>Teaching. </a:t>
            </a:r>
            <a:endParaRPr lang="en-US" sz="3200" dirty="0">
              <a:ea typeface="ＭＳ Ｐゴシック" pitchFamily="34" charset="-128"/>
            </a:endParaRPr>
          </a:p>
          <a:p>
            <a:endParaRPr lang="en-US" sz="1600" dirty="0" smtClean="0"/>
          </a:p>
        </p:txBody>
      </p:sp>
    </p:spTree>
    <p:extLst>
      <p:ext uri="{BB962C8B-B14F-4D97-AF65-F5344CB8AC3E}">
        <p14:creationId xmlns:p14="http://schemas.microsoft.com/office/powerpoint/2010/main" val="20058969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24652" y="830510"/>
            <a:ext cx="7718680" cy="1124125"/>
          </a:xfrm>
        </p:spPr>
        <p:txBody>
          <a:bodyPr>
            <a:normAutofit fontScale="90000"/>
          </a:bodyPr>
          <a:lstStyle/>
          <a:p>
            <a:pPr algn="r"/>
            <a:r>
              <a:rPr lang="en-US" dirty="0" smtClean="0"/>
              <a:t>introduction</a:t>
            </a:r>
            <a:r>
              <a:rPr lang="en-US" i="1" dirty="0" smtClean="0"/>
              <a:t/>
            </a:r>
            <a:br>
              <a:rPr lang="en-US" i="1" dirty="0" smtClean="0"/>
            </a:br>
            <a:r>
              <a:rPr lang="en-US" sz="3600" i="1" dirty="0" smtClean="0"/>
              <a:t>AISP</a:t>
            </a:r>
            <a:r>
              <a:rPr lang="en-US" sz="3600" dirty="0" smtClean="0"/>
              <a:t> research </a:t>
            </a:r>
            <a:r>
              <a:rPr lang="en-US" sz="3600" dirty="0"/>
              <a:t>questions</a:t>
            </a:r>
            <a:r>
              <a:rPr lang="en-US" dirty="0"/>
              <a:t/>
            </a:r>
            <a:br>
              <a:rPr lang="en-US" dirty="0"/>
            </a:br>
            <a:endParaRPr lang="en-US" dirty="0"/>
          </a:p>
        </p:txBody>
      </p:sp>
      <p:sp>
        <p:nvSpPr>
          <p:cNvPr id="3" name="Subtitle 2"/>
          <p:cNvSpPr>
            <a:spLocks noGrp="1"/>
          </p:cNvSpPr>
          <p:nvPr>
            <p:ph type="subTitle" idx="1"/>
          </p:nvPr>
        </p:nvSpPr>
        <p:spPr>
          <a:xfrm>
            <a:off x="880845" y="2072081"/>
            <a:ext cx="7759816" cy="4672668"/>
          </a:xfrm>
        </p:spPr>
        <p:txBody>
          <a:bodyPr>
            <a:normAutofit fontScale="25000" lnSpcReduction="20000"/>
          </a:bodyPr>
          <a:lstStyle/>
          <a:p>
            <a:pPr marL="109728">
              <a:spcAft>
                <a:spcPts val="500"/>
              </a:spcAft>
              <a:defRPr/>
            </a:pPr>
            <a:endParaRPr lang="en-AU" sz="3600" dirty="0"/>
          </a:p>
          <a:p>
            <a:pPr marL="109728" algn="l">
              <a:spcAft>
                <a:spcPts val="500"/>
              </a:spcAft>
              <a:defRPr/>
            </a:pPr>
            <a:r>
              <a:rPr lang="en-AU" sz="11200" dirty="0">
                <a:solidFill>
                  <a:schemeClr val="tx1"/>
                </a:solidFill>
              </a:rPr>
              <a:t>1. What are Australian universities’ </a:t>
            </a:r>
            <a:r>
              <a:rPr lang="en-AU" sz="11200" dirty="0">
                <a:solidFill>
                  <a:schemeClr val="bg2">
                    <a:lumMod val="50000"/>
                  </a:schemeClr>
                </a:solidFill>
              </a:rPr>
              <a:t>policies and procedures </a:t>
            </a:r>
            <a:r>
              <a:rPr lang="en-AU" sz="11200" dirty="0">
                <a:solidFill>
                  <a:schemeClr val="tx1"/>
                </a:solidFill>
              </a:rPr>
              <a:t>for academic integrity breaches?</a:t>
            </a:r>
          </a:p>
          <a:p>
            <a:pPr marL="109728" algn="l">
              <a:spcAft>
                <a:spcPts val="500"/>
              </a:spcAft>
              <a:defRPr/>
            </a:pPr>
            <a:r>
              <a:rPr lang="en-AU" sz="11200" dirty="0">
                <a:solidFill>
                  <a:schemeClr val="tx1"/>
                </a:solidFill>
              </a:rPr>
              <a:t>2.  What </a:t>
            </a:r>
            <a:r>
              <a:rPr lang="en-AU" sz="11200" dirty="0">
                <a:solidFill>
                  <a:schemeClr val="bg2">
                    <a:lumMod val="50000"/>
                  </a:schemeClr>
                </a:solidFill>
              </a:rPr>
              <a:t>responses to breaches </a:t>
            </a:r>
            <a:r>
              <a:rPr lang="en-AU" sz="11200" dirty="0">
                <a:solidFill>
                  <a:schemeClr val="tx1"/>
                </a:solidFill>
              </a:rPr>
              <a:t>of academic integrity are actually implemented in practice</a:t>
            </a:r>
            <a:r>
              <a:rPr lang="en-AU" sz="11200" dirty="0" smtClean="0">
                <a:solidFill>
                  <a:schemeClr val="tx1"/>
                </a:solidFill>
              </a:rPr>
              <a:t>?</a:t>
            </a:r>
            <a:endParaRPr lang="en-AU" sz="11200" dirty="0">
              <a:solidFill>
                <a:schemeClr val="tx1"/>
              </a:solidFill>
            </a:endParaRPr>
          </a:p>
          <a:p>
            <a:pPr marL="109728" algn="l">
              <a:spcAft>
                <a:spcPts val="500"/>
              </a:spcAft>
              <a:defRPr/>
            </a:pPr>
            <a:r>
              <a:rPr lang="en-AU" sz="11200" b="1" dirty="0">
                <a:solidFill>
                  <a:schemeClr val="tx1"/>
                </a:solidFill>
              </a:rPr>
              <a:t>3.  What is </a:t>
            </a:r>
            <a:r>
              <a:rPr lang="en-AU" sz="11200" b="1" dirty="0">
                <a:solidFill>
                  <a:schemeClr val="bg2">
                    <a:lumMod val="50000"/>
                  </a:schemeClr>
                </a:solidFill>
              </a:rPr>
              <a:t>good practice </a:t>
            </a:r>
            <a:r>
              <a:rPr lang="en-AU" sz="11200" b="1" dirty="0">
                <a:solidFill>
                  <a:schemeClr val="tx1"/>
                </a:solidFill>
              </a:rPr>
              <a:t>in aligning academic integrity policy with teaching and learning strategies?</a:t>
            </a:r>
          </a:p>
          <a:p>
            <a:pPr marL="109728" algn="l">
              <a:spcAft>
                <a:spcPts val="500"/>
              </a:spcAft>
              <a:defRPr/>
            </a:pPr>
            <a:r>
              <a:rPr lang="en-AU" sz="11200" dirty="0">
                <a:solidFill>
                  <a:schemeClr val="tx1"/>
                </a:solidFill>
              </a:rPr>
              <a:t>4.  How could a </a:t>
            </a:r>
            <a:r>
              <a:rPr lang="en-AU" sz="11200" dirty="0">
                <a:solidFill>
                  <a:schemeClr val="bg2">
                    <a:lumMod val="50000"/>
                  </a:schemeClr>
                </a:solidFill>
              </a:rPr>
              <a:t>culture of academic integrity </a:t>
            </a:r>
            <a:r>
              <a:rPr lang="en-AU" sz="11200" dirty="0">
                <a:solidFill>
                  <a:schemeClr val="tx1"/>
                </a:solidFill>
              </a:rPr>
              <a:t>be more effectively fostered in the current Australian higher education context?</a:t>
            </a:r>
          </a:p>
          <a:p>
            <a:pPr algn="l"/>
            <a:r>
              <a:rPr lang="en-AU" dirty="0">
                <a:solidFill>
                  <a:schemeClr val="tx1"/>
                </a:solidFill>
              </a:rPr>
              <a:t/>
            </a:r>
            <a:br>
              <a:rPr lang="en-AU" dirty="0">
                <a:solidFill>
                  <a:schemeClr val="tx1"/>
                </a:solidFill>
              </a:rPr>
            </a:br>
            <a:r>
              <a:rPr lang="en-AU" dirty="0"/>
              <a:t/>
            </a:r>
            <a:br>
              <a:rPr lang="en-AU" dirty="0"/>
            </a:br>
            <a:endParaRPr lang="en-US" dirty="0"/>
          </a:p>
        </p:txBody>
      </p:sp>
      <p:pic>
        <p:nvPicPr>
          <p:cNvPr id="6" name="Content Placeholder 3" descr="ALTC logo options 2 sm.pdf"/>
          <p:cNvPicPr>
            <a:picLocks noGrp="1" noChangeAspect="1"/>
          </p:cNvPicPr>
          <p:nvPr>
            <p:ph type="pic" idx="4294967295"/>
          </p:nvPr>
        </p:nvPicPr>
        <p:blipFill>
          <a:blip r:embed="rId2"/>
          <a:srcRect t="65985" r="50576" b="-67"/>
          <a:stretch>
            <a:fillRect/>
          </a:stretch>
        </p:blipFill>
        <p:spPr>
          <a:xfrm>
            <a:off x="1003371" y="287731"/>
            <a:ext cx="3660775" cy="1784350"/>
          </a:xfrm>
        </p:spPr>
      </p:pic>
    </p:spTree>
    <p:extLst>
      <p:ext uri="{BB962C8B-B14F-4D97-AF65-F5344CB8AC3E}">
        <p14:creationId xmlns:p14="http://schemas.microsoft.com/office/powerpoint/2010/main" val="34621048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96824" y="358618"/>
            <a:ext cx="5048208" cy="1066234"/>
          </a:xfrm>
        </p:spPr>
        <p:txBody>
          <a:bodyPr>
            <a:normAutofit fontScale="90000"/>
          </a:bodyPr>
          <a:lstStyle/>
          <a:p>
            <a:pPr algn="r"/>
            <a:r>
              <a:rPr lang="en-AU" dirty="0" smtClean="0"/>
              <a:t/>
            </a:r>
            <a:br>
              <a:rPr lang="en-AU" dirty="0" smtClean="0"/>
            </a:br>
            <a:r>
              <a:rPr lang="en-AU" dirty="0"/>
              <a:t/>
            </a:r>
            <a:br>
              <a:rPr lang="en-AU" dirty="0"/>
            </a:br>
            <a:r>
              <a:rPr lang="en-US" dirty="0"/>
              <a:t>introduction</a:t>
            </a:r>
            <a:r>
              <a:rPr lang="en-US" i="1" dirty="0"/>
              <a:t/>
            </a:r>
            <a:br>
              <a:rPr lang="en-US" i="1" dirty="0"/>
            </a:br>
            <a:r>
              <a:rPr lang="en-US" sz="3100" i="1" dirty="0"/>
              <a:t>AISP</a:t>
            </a:r>
            <a:r>
              <a:rPr lang="en-US" sz="3100" dirty="0"/>
              <a:t> research </a:t>
            </a:r>
            <a:r>
              <a:rPr lang="en-US" sz="3100" dirty="0" smtClean="0"/>
              <a:t>question</a:t>
            </a:r>
            <a:br>
              <a:rPr lang="en-US" sz="3100" dirty="0" smtClean="0"/>
            </a:br>
            <a:r>
              <a:rPr lang="en-US" sz="3100" dirty="0"/>
              <a:t/>
            </a:r>
            <a:br>
              <a:rPr lang="en-US" sz="3100" dirty="0"/>
            </a:br>
            <a:r>
              <a:rPr lang="en-US" sz="3100" dirty="0" smtClean="0"/>
              <a:t/>
            </a:r>
            <a:br>
              <a:rPr lang="en-US" sz="3100" dirty="0" smtClean="0"/>
            </a:br>
            <a:endParaRPr lang="en-US" sz="3100" dirty="0"/>
          </a:p>
        </p:txBody>
      </p:sp>
      <p:sp>
        <p:nvSpPr>
          <p:cNvPr id="3" name="Subtitle 2"/>
          <p:cNvSpPr>
            <a:spLocks noGrp="1"/>
          </p:cNvSpPr>
          <p:nvPr>
            <p:ph type="subTitle" idx="1"/>
          </p:nvPr>
        </p:nvSpPr>
        <p:spPr>
          <a:xfrm>
            <a:off x="844062" y="2321169"/>
            <a:ext cx="7574846" cy="3539660"/>
          </a:xfrm>
        </p:spPr>
        <p:txBody>
          <a:bodyPr>
            <a:normAutofit fontScale="32500" lnSpcReduction="20000"/>
          </a:bodyPr>
          <a:lstStyle/>
          <a:p>
            <a:pPr algn="l"/>
            <a:r>
              <a:rPr lang="en-AU" sz="8600" b="1" dirty="0" smtClean="0">
                <a:solidFill>
                  <a:srgbClr val="000000"/>
                </a:solidFill>
              </a:rPr>
              <a:t>Focus: research </a:t>
            </a:r>
            <a:r>
              <a:rPr lang="en-AU" sz="8600" b="1" dirty="0">
                <a:solidFill>
                  <a:srgbClr val="000000"/>
                </a:solidFill>
              </a:rPr>
              <a:t>question </a:t>
            </a:r>
            <a:r>
              <a:rPr lang="en-AU" sz="8600" b="1" dirty="0" smtClean="0">
                <a:solidFill>
                  <a:srgbClr val="000000"/>
                </a:solidFill>
              </a:rPr>
              <a:t>3</a:t>
            </a:r>
          </a:p>
          <a:p>
            <a:pPr algn="l"/>
            <a:endParaRPr lang="en-AU" sz="8600" dirty="0">
              <a:solidFill>
                <a:schemeClr val="tx1"/>
              </a:solidFill>
            </a:endParaRPr>
          </a:p>
          <a:p>
            <a:pPr algn="l"/>
            <a:r>
              <a:rPr lang="en-AU" sz="6700" dirty="0" smtClean="0">
                <a:solidFill>
                  <a:schemeClr val="tx1"/>
                </a:solidFill>
              </a:rPr>
              <a:t>What is </a:t>
            </a:r>
            <a:r>
              <a:rPr lang="en-AU" sz="8600" dirty="0" smtClean="0">
                <a:solidFill>
                  <a:schemeClr val="bg2">
                    <a:lumMod val="50000"/>
                  </a:schemeClr>
                </a:solidFill>
              </a:rPr>
              <a:t>good </a:t>
            </a:r>
            <a:r>
              <a:rPr lang="en-AU" sz="8600" dirty="0">
                <a:solidFill>
                  <a:schemeClr val="bg2">
                    <a:lumMod val="50000"/>
                  </a:schemeClr>
                </a:solidFill>
              </a:rPr>
              <a:t>practice</a:t>
            </a:r>
            <a:r>
              <a:rPr lang="en-AU" sz="6700" dirty="0">
                <a:solidFill>
                  <a:schemeClr val="bg2">
                    <a:lumMod val="50000"/>
                  </a:schemeClr>
                </a:solidFill>
              </a:rPr>
              <a:t> </a:t>
            </a:r>
            <a:r>
              <a:rPr lang="en-AU" sz="6700" dirty="0">
                <a:solidFill>
                  <a:schemeClr val="tx1"/>
                </a:solidFill>
              </a:rPr>
              <a:t>in aligning academic integrity policy with teaching and learning strategies</a:t>
            </a:r>
            <a:r>
              <a:rPr lang="en-AU" sz="6700" dirty="0" smtClean="0">
                <a:solidFill>
                  <a:schemeClr val="tx1"/>
                </a:solidFill>
              </a:rPr>
              <a:t>?</a:t>
            </a:r>
          </a:p>
          <a:p>
            <a:pPr algn="l"/>
            <a:endParaRPr lang="en-AU" sz="6700" dirty="0" smtClean="0">
              <a:solidFill>
                <a:schemeClr val="tx1"/>
              </a:solidFill>
            </a:endParaRPr>
          </a:p>
          <a:p>
            <a:pPr algn="l"/>
            <a:r>
              <a:rPr lang="en-AU" sz="6700" dirty="0" smtClean="0">
                <a:solidFill>
                  <a:schemeClr val="tx1"/>
                </a:solidFill>
              </a:rPr>
              <a:t>This presentation focuses on the </a:t>
            </a:r>
            <a:r>
              <a:rPr lang="en-AU" sz="8600" dirty="0" smtClean="0">
                <a:solidFill>
                  <a:schemeClr val="tx1"/>
                </a:solidFill>
              </a:rPr>
              <a:t>responsibility</a:t>
            </a:r>
            <a:r>
              <a:rPr lang="en-AU" sz="6700" dirty="0" smtClean="0">
                <a:solidFill>
                  <a:schemeClr val="tx1"/>
                </a:solidFill>
              </a:rPr>
              <a:t> of the university to make an institutional commitment to academic integrity through </a:t>
            </a:r>
            <a:r>
              <a:rPr lang="en-AU" sz="8600" dirty="0" smtClean="0">
                <a:solidFill>
                  <a:schemeClr val="tx1"/>
                </a:solidFill>
              </a:rPr>
              <a:t>good teaching and learning practices.</a:t>
            </a:r>
            <a:endParaRPr lang="en-AU" sz="8600" dirty="0">
              <a:solidFill>
                <a:schemeClr val="tx1"/>
              </a:solidFill>
            </a:endParaRPr>
          </a:p>
          <a:p>
            <a:pPr algn="l"/>
            <a:r>
              <a:rPr lang="en-AU" dirty="0">
                <a:solidFill>
                  <a:schemeClr val="tx1"/>
                </a:solidFill>
              </a:rPr>
              <a:t/>
            </a:r>
            <a:br>
              <a:rPr lang="en-AU" dirty="0">
                <a:solidFill>
                  <a:schemeClr val="tx1"/>
                </a:solidFill>
              </a:rPr>
            </a:br>
            <a:r>
              <a:rPr lang="en-AU" dirty="0">
                <a:solidFill>
                  <a:schemeClr val="tx1"/>
                </a:solidFill>
              </a:rPr>
              <a:t/>
            </a:r>
            <a:br>
              <a:rPr lang="en-AU" dirty="0">
                <a:solidFill>
                  <a:schemeClr val="tx1"/>
                </a:solidFill>
              </a:rPr>
            </a:br>
            <a:endParaRPr lang="en-US" dirty="0">
              <a:solidFill>
                <a:schemeClr val="tx1"/>
              </a:solidFill>
            </a:endParaRPr>
          </a:p>
        </p:txBody>
      </p:sp>
    </p:spTree>
    <p:extLst>
      <p:ext uri="{BB962C8B-B14F-4D97-AF65-F5344CB8AC3E}">
        <p14:creationId xmlns:p14="http://schemas.microsoft.com/office/powerpoint/2010/main" val="539376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3301" y="148586"/>
            <a:ext cx="8324838" cy="5698997"/>
          </a:xfrm>
          <a:prstGeom prst="rect">
            <a:avLst/>
          </a:prstGeom>
        </p:spPr>
        <p:txBody>
          <a:bodyPr wrap="square">
            <a:spAutoFit/>
          </a:bodyPr>
          <a:lstStyle/>
          <a:p>
            <a:pPr marL="109728" algn="r">
              <a:spcAft>
                <a:spcPts val="500"/>
              </a:spcAft>
              <a:defRPr/>
            </a:pPr>
            <a:r>
              <a:rPr lang="en-AU" sz="4000" dirty="0"/>
              <a:t>i</a:t>
            </a:r>
            <a:r>
              <a:rPr lang="en-AU" sz="4000" dirty="0" smtClean="0"/>
              <a:t>ntroduction</a:t>
            </a:r>
          </a:p>
          <a:p>
            <a:pPr marL="109728" algn="r">
              <a:spcAft>
                <a:spcPts val="500"/>
              </a:spcAft>
              <a:defRPr/>
            </a:pPr>
            <a:r>
              <a:rPr lang="en-AU" sz="3200" i="1" dirty="0" smtClean="0"/>
              <a:t>AISP </a:t>
            </a:r>
            <a:r>
              <a:rPr lang="en-AU" sz="3200" dirty="0" smtClean="0"/>
              <a:t>project data</a:t>
            </a:r>
          </a:p>
          <a:p>
            <a:endParaRPr lang="en-AU" sz="2400" dirty="0" smtClean="0"/>
          </a:p>
          <a:p>
            <a:endParaRPr lang="en-AU" sz="2400" dirty="0" smtClean="0"/>
          </a:p>
          <a:p>
            <a:pPr marL="342900" indent="-342900">
              <a:buFont typeface="Arial"/>
              <a:buChar char="•"/>
            </a:pPr>
            <a:r>
              <a:rPr lang="en-AU" sz="2800" dirty="0" smtClean="0"/>
              <a:t>Current approaches: literature and websites</a:t>
            </a:r>
          </a:p>
          <a:p>
            <a:pPr marL="342900" indent="-342900">
              <a:buFont typeface="Arial"/>
              <a:buChar char="•"/>
            </a:pPr>
            <a:r>
              <a:rPr lang="en-AU" sz="2800" dirty="0" smtClean="0"/>
              <a:t>Analysis </a:t>
            </a:r>
            <a:r>
              <a:rPr lang="en-AU" sz="2800" dirty="0"/>
              <a:t>of the 39 Australian academic integrity policies</a:t>
            </a:r>
          </a:p>
          <a:p>
            <a:pPr marL="342900" indent="-342900">
              <a:buFont typeface="Arial"/>
              <a:buChar char="•"/>
            </a:pPr>
            <a:r>
              <a:rPr lang="en-AU" sz="2800" dirty="0"/>
              <a:t>Online survey of 15,304 students at six Australian universities</a:t>
            </a:r>
          </a:p>
          <a:p>
            <a:pPr marL="342900" indent="-342900">
              <a:buFont typeface="Arial"/>
              <a:buChar char="•"/>
            </a:pPr>
            <a:r>
              <a:rPr lang="en-AU" sz="2800" dirty="0"/>
              <a:t>28 Focus groups with students and staff</a:t>
            </a:r>
          </a:p>
          <a:p>
            <a:pPr marL="342900" indent="-342900">
              <a:buFont typeface="Arial"/>
              <a:buChar char="•"/>
            </a:pPr>
            <a:r>
              <a:rPr lang="en-AU" sz="2800" dirty="0"/>
              <a:t>Interviews with 28 senior </a:t>
            </a:r>
            <a:r>
              <a:rPr lang="en-AU" sz="2800" dirty="0" smtClean="0"/>
              <a:t>staff </a:t>
            </a:r>
          </a:p>
          <a:p>
            <a:pPr lvl="2"/>
            <a:r>
              <a:rPr lang="en-AU" sz="2000" dirty="0" smtClean="0"/>
              <a:t>(</a:t>
            </a:r>
            <a:r>
              <a:rPr lang="en-AU" sz="2000" dirty="0"/>
              <a:t>28 staff: 21 senior decision makers, 6 course coordinators &amp; academic integrity officers, and 1 teaching &amp; learning </a:t>
            </a:r>
            <a:r>
              <a:rPr lang="en-AU" sz="2000" dirty="0" smtClean="0"/>
              <a:t>developer)</a:t>
            </a:r>
            <a:endParaRPr lang="en-AU" sz="2000" dirty="0"/>
          </a:p>
        </p:txBody>
      </p:sp>
      <p:pic>
        <p:nvPicPr>
          <p:cNvPr id="3" name="Content Placeholder 3" descr="ALTC logo options 2 sm.pdf"/>
          <p:cNvPicPr>
            <a:picLocks noChangeAspect="1"/>
          </p:cNvPicPr>
          <p:nvPr/>
        </p:nvPicPr>
        <p:blipFill>
          <a:blip r:embed="rId2"/>
          <a:srcRect t="65985" r="50576" b="-67"/>
          <a:stretch>
            <a:fillRect/>
          </a:stretch>
        </p:blipFill>
        <p:spPr>
          <a:xfrm>
            <a:off x="0" y="148585"/>
            <a:ext cx="3660775" cy="1784350"/>
          </a:xfrm>
          <a:prstGeom prst="rect">
            <a:avLst/>
          </a:prstGeom>
        </p:spPr>
      </p:pic>
    </p:spTree>
    <p:extLst>
      <p:ext uri="{BB962C8B-B14F-4D97-AF65-F5344CB8AC3E}">
        <p14:creationId xmlns:p14="http://schemas.microsoft.com/office/powerpoint/2010/main" val="41768176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7569" y="113965"/>
            <a:ext cx="8710246" cy="6191438"/>
          </a:xfrm>
          <a:prstGeom prst="rect">
            <a:avLst/>
          </a:prstGeom>
        </p:spPr>
        <p:txBody>
          <a:bodyPr wrap="square">
            <a:spAutoFit/>
          </a:bodyPr>
          <a:lstStyle/>
          <a:p>
            <a:pPr marL="109728" algn="r">
              <a:spcAft>
                <a:spcPts val="500"/>
              </a:spcAft>
              <a:defRPr/>
            </a:pPr>
            <a:r>
              <a:rPr lang="en-AU" sz="4000" dirty="0" smtClean="0"/>
              <a:t>current approaches</a:t>
            </a:r>
          </a:p>
          <a:p>
            <a:pPr marL="109728" algn="r">
              <a:spcAft>
                <a:spcPts val="500"/>
              </a:spcAft>
              <a:defRPr/>
            </a:pPr>
            <a:r>
              <a:rPr lang="en-AU" sz="2800" dirty="0"/>
              <a:t>a</a:t>
            </a:r>
            <a:r>
              <a:rPr lang="en-AU" sz="2800" dirty="0" smtClean="0"/>
              <a:t>cademic integrity</a:t>
            </a:r>
          </a:p>
          <a:p>
            <a:r>
              <a:rPr lang="en-AU" sz="2400" dirty="0" smtClean="0"/>
              <a:t>Academic integrity understood as: </a:t>
            </a:r>
            <a:endParaRPr lang="en-AU" sz="2400" dirty="0"/>
          </a:p>
          <a:p>
            <a:pPr marL="342900" indent="-342900">
              <a:buFont typeface="Arial" pitchFamily="34" charset="0"/>
              <a:buChar char="•"/>
            </a:pPr>
            <a:r>
              <a:rPr lang="en-AU" sz="2400" dirty="0">
                <a:solidFill>
                  <a:srgbClr val="000000"/>
                </a:solidFill>
              </a:rPr>
              <a:t>a</a:t>
            </a:r>
            <a:r>
              <a:rPr lang="en-AU" sz="2400" dirty="0" smtClean="0">
                <a:solidFill>
                  <a:srgbClr val="000000"/>
                </a:solidFill>
              </a:rPr>
              <a:t>n institutional approach – institution upholding standards </a:t>
            </a:r>
          </a:p>
          <a:p>
            <a:pPr marL="800100" lvl="1" indent="-342900">
              <a:buFont typeface="Arial" pitchFamily="34" charset="0"/>
              <a:buChar char="•"/>
            </a:pPr>
            <a:r>
              <a:rPr lang="en-AU" sz="2000" dirty="0" smtClean="0">
                <a:solidFill>
                  <a:srgbClr val="000000"/>
                </a:solidFill>
                <a:latin typeface="Arial"/>
                <a:cs typeface="Arial"/>
              </a:rPr>
              <a:t>honesty, </a:t>
            </a:r>
            <a:r>
              <a:rPr lang="en-US" sz="2000" dirty="0" smtClean="0">
                <a:solidFill>
                  <a:srgbClr val="000000"/>
                </a:solidFill>
                <a:latin typeface="Arial"/>
                <a:cs typeface="Arial"/>
              </a:rPr>
              <a:t>trust, fairness, respect, responsibility (ICAI)</a:t>
            </a:r>
          </a:p>
          <a:p>
            <a:pPr marL="800100" lvl="1" indent="-342900">
              <a:buFont typeface="Arial" pitchFamily="34" charset="0"/>
              <a:buChar char="•"/>
            </a:pPr>
            <a:r>
              <a:rPr lang="en-US" sz="2000" dirty="0">
                <a:latin typeface="Arial"/>
                <a:cs typeface="Arial"/>
              </a:rPr>
              <a:t>p</a:t>
            </a:r>
            <a:r>
              <a:rPr lang="en-US" sz="2000" dirty="0" smtClean="0">
                <a:latin typeface="Arial"/>
                <a:cs typeface="Arial"/>
              </a:rPr>
              <a:t>olicy and practices are aligned </a:t>
            </a:r>
          </a:p>
          <a:p>
            <a:pPr marL="800100" lvl="1" indent="-342900">
              <a:buFont typeface="Arial" pitchFamily="34" charset="0"/>
              <a:buChar char="•"/>
            </a:pPr>
            <a:r>
              <a:rPr lang="en-US" sz="2000" dirty="0" smtClean="0">
                <a:latin typeface="Arial"/>
                <a:cs typeface="Arial"/>
              </a:rPr>
              <a:t>consistent practices</a:t>
            </a:r>
          </a:p>
          <a:p>
            <a:pPr lvl="1"/>
            <a:endParaRPr lang="en-US" sz="2000" dirty="0">
              <a:latin typeface="Arial"/>
              <a:cs typeface="Arial"/>
            </a:endParaRPr>
          </a:p>
          <a:p>
            <a:pPr marL="342900" indent="-342900">
              <a:buFont typeface="Arial" pitchFamily="34" charset="0"/>
              <a:buChar char="•"/>
            </a:pPr>
            <a:r>
              <a:rPr lang="en-AU" sz="2400" dirty="0" smtClean="0">
                <a:solidFill>
                  <a:srgbClr val="000000"/>
                </a:solidFill>
              </a:rPr>
              <a:t>scholarly practice – students learning in academic culture</a:t>
            </a:r>
          </a:p>
          <a:p>
            <a:pPr marL="800100" lvl="1" indent="-342900">
              <a:buFont typeface="Arial" pitchFamily="34" charset="0"/>
              <a:buChar char="•"/>
            </a:pPr>
            <a:r>
              <a:rPr lang="en-AU" sz="2400" dirty="0"/>
              <a:t>r</a:t>
            </a:r>
            <a:r>
              <a:rPr lang="en-AU" sz="2400" dirty="0" smtClean="0"/>
              <a:t>esearch skills (e.g. University of Tasmania 2008, McGowan 2010)</a:t>
            </a:r>
          </a:p>
          <a:p>
            <a:pPr marL="800100" lvl="1" indent="-342900">
              <a:buFont typeface="Arial" pitchFamily="34" charset="0"/>
              <a:buChar char="•"/>
            </a:pPr>
            <a:r>
              <a:rPr lang="en-AU" sz="2400" dirty="0"/>
              <a:t>a</a:t>
            </a:r>
            <a:r>
              <a:rPr lang="en-AU" sz="2400" dirty="0" smtClean="0"/>
              <a:t>cademic literacies (Lea &amp; Street 2006, Wingate 2010) </a:t>
            </a:r>
          </a:p>
          <a:p>
            <a:pPr marL="800100" lvl="1" indent="-342900"/>
            <a:endParaRPr lang="en-AU" sz="2400" dirty="0" smtClean="0">
              <a:solidFill>
                <a:srgbClr val="000000"/>
              </a:solidFill>
            </a:endParaRPr>
          </a:p>
          <a:p>
            <a:pPr marL="342900" indent="-342900">
              <a:buFont typeface="Arial" pitchFamily="34" charset="0"/>
              <a:buChar char="•"/>
            </a:pPr>
            <a:r>
              <a:rPr lang="en-AU" sz="2400" dirty="0" smtClean="0">
                <a:solidFill>
                  <a:srgbClr val="000000"/>
                </a:solidFill>
              </a:rPr>
              <a:t>an ethical attribute – valued within and beyond the university</a:t>
            </a:r>
          </a:p>
          <a:p>
            <a:pPr marL="800100" lvl="1" indent="-342900">
              <a:buFont typeface="Arial" pitchFamily="34" charset="0"/>
              <a:buChar char="•"/>
            </a:pPr>
            <a:r>
              <a:rPr lang="en-AU" sz="2400" dirty="0"/>
              <a:t>e</a:t>
            </a:r>
            <a:r>
              <a:rPr lang="en-AU" sz="2400" dirty="0" smtClean="0"/>
              <a:t>thical, professional behaviour listed in University ‘Graduate Attributes’ statements</a:t>
            </a:r>
          </a:p>
        </p:txBody>
      </p:sp>
    </p:spTree>
    <p:extLst>
      <p:ext uri="{BB962C8B-B14F-4D97-AF65-F5344CB8AC3E}">
        <p14:creationId xmlns:p14="http://schemas.microsoft.com/office/powerpoint/2010/main" val="1026243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8267" y="1926963"/>
            <a:ext cx="7959970" cy="4739760"/>
          </a:xfrm>
          <a:prstGeom prst="rect">
            <a:avLst/>
          </a:prstGeom>
        </p:spPr>
        <p:txBody>
          <a:bodyPr wrap="square">
            <a:spAutoFit/>
          </a:bodyPr>
          <a:lstStyle/>
          <a:p>
            <a:r>
              <a:rPr lang="en-AU" sz="2000" dirty="0"/>
              <a:t>F</a:t>
            </a:r>
            <a:r>
              <a:rPr lang="en-AU" sz="2000" dirty="0" smtClean="0"/>
              <a:t>airly </a:t>
            </a:r>
            <a:r>
              <a:rPr lang="en-AU" sz="2000" dirty="0"/>
              <a:t>and transparently </a:t>
            </a:r>
            <a:endParaRPr lang="en-AU" sz="2000" dirty="0" smtClean="0"/>
          </a:p>
          <a:p>
            <a:pPr marL="800100" lvl="1" indent="-342900">
              <a:buFont typeface="Arial" pitchFamily="34" charset="0"/>
              <a:buChar char="•"/>
            </a:pPr>
            <a:r>
              <a:rPr lang="en-AU" dirty="0" smtClean="0"/>
              <a:t>deterring </a:t>
            </a:r>
          </a:p>
          <a:p>
            <a:pPr marL="800100" lvl="1" indent="-342900">
              <a:buFont typeface="Arial" pitchFamily="34" charset="0"/>
              <a:buChar char="•"/>
            </a:pPr>
            <a:r>
              <a:rPr lang="en-AU" dirty="0" smtClean="0"/>
              <a:t>detecting and </a:t>
            </a:r>
          </a:p>
          <a:p>
            <a:pPr marL="800100" lvl="1" indent="-342900">
              <a:buFont typeface="Arial" pitchFamily="34" charset="0"/>
              <a:buChar char="•"/>
            </a:pPr>
            <a:r>
              <a:rPr lang="en-AU" dirty="0" smtClean="0"/>
              <a:t>dealing  with plagiarism  (JISC 2005)</a:t>
            </a:r>
            <a:endParaRPr lang="en-AU" dirty="0">
              <a:hlinkClick r:id="rId2"/>
            </a:endParaRPr>
          </a:p>
          <a:p>
            <a:r>
              <a:rPr lang="en-AU" dirty="0" smtClean="0">
                <a:hlinkClick r:id="rId2"/>
              </a:rPr>
              <a:t>http://www.jisc.ac.uk/publications/briefingpapers/2005/pub_plagiarism.aspx</a:t>
            </a:r>
            <a:endParaRPr lang="en-AU" sz="2000" dirty="0" smtClean="0"/>
          </a:p>
          <a:p>
            <a:endParaRPr lang="en-AU" sz="2000" dirty="0" smtClean="0"/>
          </a:p>
          <a:p>
            <a:r>
              <a:rPr lang="en-AU" sz="2000" dirty="0" smtClean="0"/>
              <a:t>International Center for Academic Integrity (ICAI) </a:t>
            </a:r>
            <a:r>
              <a:rPr lang="en-AU" sz="2000" u="sng" dirty="0" smtClean="0">
                <a:hlinkClick r:id="rId3"/>
              </a:rPr>
              <a:t>www.academicintegrity.org</a:t>
            </a:r>
            <a:r>
              <a:rPr lang="en-AU" sz="2000" dirty="0" smtClean="0"/>
              <a:t> </a:t>
            </a:r>
          </a:p>
          <a:p>
            <a:endParaRPr lang="en-AU" sz="2000" b="1" dirty="0" smtClean="0"/>
          </a:p>
          <a:p>
            <a:r>
              <a:rPr lang="en-AU" sz="2000" dirty="0" smtClean="0"/>
              <a:t>Four stages of institutional development</a:t>
            </a:r>
            <a:r>
              <a:rPr lang="en-AU" sz="2000" b="1" dirty="0" smtClean="0"/>
              <a:t>:</a:t>
            </a:r>
          </a:p>
          <a:p>
            <a:pPr marL="800100" lvl="1" indent="-342900">
              <a:buFont typeface="+mj-lt"/>
              <a:buAutoNum type="arabicPeriod"/>
            </a:pPr>
            <a:r>
              <a:rPr lang="en-AU" dirty="0" smtClean="0"/>
              <a:t>no policy and procedures</a:t>
            </a:r>
          </a:p>
          <a:p>
            <a:pPr marL="800100" lvl="1" indent="-342900">
              <a:buFont typeface="+mj-lt"/>
              <a:buAutoNum type="arabicPeriod"/>
            </a:pPr>
            <a:r>
              <a:rPr lang="en-AU" dirty="0" smtClean="0"/>
              <a:t>cheating issues: concerns with consistency &amp; fairness of  existing practices</a:t>
            </a:r>
          </a:p>
          <a:p>
            <a:pPr marL="800100" lvl="1" indent="-342900">
              <a:buFont typeface="+mj-lt"/>
              <a:buAutoNum type="arabicPeriod"/>
            </a:pPr>
            <a:r>
              <a:rPr lang="en-AU" dirty="0" smtClean="0"/>
              <a:t> </a:t>
            </a:r>
            <a:r>
              <a:rPr lang="en-US" dirty="0"/>
              <a:t>academic integrity policies and procedures are known </a:t>
            </a:r>
            <a:r>
              <a:rPr lang="en-US" dirty="0" smtClean="0"/>
              <a:t>but </a:t>
            </a:r>
            <a:r>
              <a:rPr lang="en-US" dirty="0"/>
              <a:t>not universally, </a:t>
            </a:r>
            <a:r>
              <a:rPr lang="en-US" dirty="0" smtClean="0"/>
              <a:t>supported</a:t>
            </a:r>
          </a:p>
          <a:p>
            <a:pPr marL="800100" lvl="1" indent="-342900">
              <a:buFont typeface="+mj-lt"/>
              <a:buAutoNum type="arabicPeriod"/>
            </a:pPr>
            <a:r>
              <a:rPr lang="en-AU" dirty="0" smtClean="0"/>
              <a:t>students take responsibility</a:t>
            </a:r>
            <a:endParaRPr lang="en-AU" dirty="0">
              <a:hlinkClick r:id="rId4"/>
            </a:endParaRPr>
          </a:p>
          <a:p>
            <a:r>
              <a:rPr lang="en-AU" dirty="0" smtClean="0">
                <a:hlinkClick r:id="rId4"/>
              </a:rPr>
              <a:t>http://www.academicintegrity.org/icai/resources-4.php</a:t>
            </a:r>
            <a:endParaRPr lang="en-AU" dirty="0" smtClean="0"/>
          </a:p>
        </p:txBody>
      </p:sp>
      <p:sp>
        <p:nvSpPr>
          <p:cNvPr id="5" name="TextBox 4"/>
          <p:cNvSpPr txBox="1"/>
          <p:nvPr/>
        </p:nvSpPr>
        <p:spPr>
          <a:xfrm>
            <a:off x="4323507" y="250876"/>
            <a:ext cx="4265511" cy="1264449"/>
          </a:xfrm>
          <a:prstGeom prst="rect">
            <a:avLst/>
          </a:prstGeom>
          <a:noFill/>
        </p:spPr>
        <p:txBody>
          <a:bodyPr wrap="none" rtlCol="0">
            <a:spAutoFit/>
          </a:bodyPr>
          <a:lstStyle/>
          <a:p>
            <a:pPr marL="109728" lvl="0" algn="r">
              <a:spcAft>
                <a:spcPts val="500"/>
              </a:spcAft>
              <a:defRPr/>
            </a:pPr>
            <a:r>
              <a:rPr lang="en-AU" sz="4000" dirty="0">
                <a:solidFill>
                  <a:prstClr val="black"/>
                </a:solidFill>
              </a:rPr>
              <a:t>current approaches</a:t>
            </a:r>
          </a:p>
          <a:p>
            <a:pPr marL="109728" lvl="0" algn="r">
              <a:spcAft>
                <a:spcPts val="500"/>
              </a:spcAft>
              <a:defRPr/>
            </a:pPr>
            <a:r>
              <a:rPr lang="en-AU" sz="3200" dirty="0" smtClean="0">
                <a:solidFill>
                  <a:prstClr val="black"/>
                </a:solidFill>
              </a:rPr>
              <a:t>institutional</a:t>
            </a:r>
            <a:endParaRPr lang="en-AU" sz="3200" dirty="0">
              <a:solidFill>
                <a:prstClr val="black"/>
              </a:solidFill>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bbeba985b27dc03329bc17ff723f72582be5b2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4886</TotalTime>
  <Words>3402</Words>
  <Application>Microsoft Office PowerPoint</Application>
  <PresentationFormat>On-screen Show (4:3)</PresentationFormat>
  <Paragraphs>452</Paragraphs>
  <Slides>46</Slides>
  <Notes>1</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Academic integrity standards: Recommendations for good practice   </vt:lpstr>
      <vt:lpstr>Academic Integrity Standards Project: Aligning policy and practice  in Australian universities   </vt:lpstr>
      <vt:lpstr>purpose statement</vt:lpstr>
      <vt:lpstr>PowerPoint Presentation</vt:lpstr>
      <vt:lpstr>introduction AISP research questions </vt:lpstr>
      <vt:lpstr>  introduction AISP research question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Wollongong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academic integrity</dc:title>
  <dc:creator>Ruth Walker</dc:creator>
  <cp:lastModifiedBy>BUE IT</cp:lastModifiedBy>
  <cp:revision>250</cp:revision>
  <cp:lastPrinted>2012-11-18T22:58:22Z</cp:lastPrinted>
  <dcterms:created xsi:type="dcterms:W3CDTF">2012-09-02T06:59:55Z</dcterms:created>
  <dcterms:modified xsi:type="dcterms:W3CDTF">2012-11-28T01:24:39Z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